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webp" ContentType="image/jpe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5" r:id="rId9"/>
    <p:sldId id="262" r:id="rId10"/>
    <p:sldId id="266" r:id="rId11"/>
  </p:sldIdLst>
  <p:sldSz cx="10287000" cy="12858750"/>
  <p:notesSz cx="10287000" cy="128587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3030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71525" y="3986212"/>
            <a:ext cx="8743950" cy="2700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3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43050" y="7200900"/>
            <a:ext cx="7200900" cy="32146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3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3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14350" y="2957512"/>
            <a:ext cx="4474845" cy="8486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297805" y="2957512"/>
            <a:ext cx="4474845" cy="8486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96265"/>
            <a:ext cx="10286999" cy="1276248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86635" y="-4308"/>
            <a:ext cx="9100364" cy="12862365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1307898" y="7618097"/>
            <a:ext cx="7723505" cy="141605"/>
          </a:xfrm>
          <a:custGeom>
            <a:avLst/>
            <a:gdLst/>
            <a:ahLst/>
            <a:cxnLst/>
            <a:rect l="l" t="t" r="r" b="b"/>
            <a:pathLst>
              <a:path w="7723505" h="141604">
                <a:moveTo>
                  <a:pt x="0" y="141325"/>
                </a:moveTo>
                <a:lnTo>
                  <a:pt x="7723429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5974409" y="4055098"/>
            <a:ext cx="3284220" cy="1218565"/>
          </a:xfrm>
          <a:custGeom>
            <a:avLst/>
            <a:gdLst/>
            <a:ahLst/>
            <a:cxnLst/>
            <a:rect l="l" t="t" r="r" b="b"/>
            <a:pathLst>
              <a:path w="3284220" h="1218564">
                <a:moveTo>
                  <a:pt x="2893365" y="1218468"/>
                </a:moveTo>
                <a:lnTo>
                  <a:pt x="390524" y="1218468"/>
                </a:lnTo>
                <a:lnTo>
                  <a:pt x="339192" y="1215081"/>
                </a:lnTo>
                <a:lnTo>
                  <a:pt x="289174" y="1205088"/>
                </a:lnTo>
                <a:lnTo>
                  <a:pt x="241077" y="1188741"/>
                </a:lnTo>
                <a:lnTo>
                  <a:pt x="195508" y="1166290"/>
                </a:lnTo>
                <a:lnTo>
                  <a:pt x="153074" y="1137988"/>
                </a:lnTo>
                <a:lnTo>
                  <a:pt x="114382" y="1104085"/>
                </a:lnTo>
                <a:lnTo>
                  <a:pt x="80479" y="1065393"/>
                </a:lnTo>
                <a:lnTo>
                  <a:pt x="52177" y="1022959"/>
                </a:lnTo>
                <a:lnTo>
                  <a:pt x="29727" y="977390"/>
                </a:lnTo>
                <a:lnTo>
                  <a:pt x="13379" y="929293"/>
                </a:lnTo>
                <a:lnTo>
                  <a:pt x="3386" y="879275"/>
                </a:lnTo>
                <a:lnTo>
                  <a:pt x="0" y="827943"/>
                </a:lnTo>
                <a:lnTo>
                  <a:pt x="0" y="390524"/>
                </a:lnTo>
                <a:lnTo>
                  <a:pt x="3386" y="339192"/>
                </a:lnTo>
                <a:lnTo>
                  <a:pt x="13379" y="289174"/>
                </a:lnTo>
                <a:lnTo>
                  <a:pt x="29727" y="241077"/>
                </a:lnTo>
                <a:lnTo>
                  <a:pt x="52177" y="195508"/>
                </a:lnTo>
                <a:lnTo>
                  <a:pt x="80479" y="153074"/>
                </a:lnTo>
                <a:lnTo>
                  <a:pt x="114382" y="114382"/>
                </a:lnTo>
                <a:lnTo>
                  <a:pt x="153074" y="80479"/>
                </a:lnTo>
                <a:lnTo>
                  <a:pt x="195508" y="52177"/>
                </a:lnTo>
                <a:lnTo>
                  <a:pt x="241077" y="29727"/>
                </a:lnTo>
                <a:lnTo>
                  <a:pt x="289174" y="13379"/>
                </a:lnTo>
                <a:lnTo>
                  <a:pt x="339192" y="3386"/>
                </a:lnTo>
                <a:lnTo>
                  <a:pt x="390524" y="0"/>
                </a:lnTo>
                <a:lnTo>
                  <a:pt x="2893365" y="0"/>
                </a:lnTo>
                <a:lnTo>
                  <a:pt x="2944698" y="3386"/>
                </a:lnTo>
                <a:lnTo>
                  <a:pt x="2994716" y="13379"/>
                </a:lnTo>
                <a:lnTo>
                  <a:pt x="3042813" y="29727"/>
                </a:lnTo>
                <a:lnTo>
                  <a:pt x="3088382" y="52177"/>
                </a:lnTo>
                <a:lnTo>
                  <a:pt x="3130816" y="80479"/>
                </a:lnTo>
                <a:lnTo>
                  <a:pt x="3169508" y="114382"/>
                </a:lnTo>
                <a:lnTo>
                  <a:pt x="3203411" y="153074"/>
                </a:lnTo>
                <a:lnTo>
                  <a:pt x="3231713" y="195508"/>
                </a:lnTo>
                <a:lnTo>
                  <a:pt x="3254163" y="241077"/>
                </a:lnTo>
                <a:lnTo>
                  <a:pt x="3270511" y="289174"/>
                </a:lnTo>
                <a:lnTo>
                  <a:pt x="3280503" y="339192"/>
                </a:lnTo>
                <a:lnTo>
                  <a:pt x="3283890" y="390524"/>
                </a:lnTo>
                <a:lnTo>
                  <a:pt x="3283890" y="827943"/>
                </a:lnTo>
                <a:lnTo>
                  <a:pt x="3280503" y="879275"/>
                </a:lnTo>
                <a:lnTo>
                  <a:pt x="3270511" y="929293"/>
                </a:lnTo>
                <a:lnTo>
                  <a:pt x="3254163" y="977390"/>
                </a:lnTo>
                <a:lnTo>
                  <a:pt x="3231713" y="1022959"/>
                </a:lnTo>
                <a:lnTo>
                  <a:pt x="3203411" y="1065393"/>
                </a:lnTo>
                <a:lnTo>
                  <a:pt x="3169508" y="1104085"/>
                </a:lnTo>
                <a:lnTo>
                  <a:pt x="3130816" y="1137988"/>
                </a:lnTo>
                <a:lnTo>
                  <a:pt x="3088382" y="1166290"/>
                </a:lnTo>
                <a:lnTo>
                  <a:pt x="3042813" y="1188741"/>
                </a:lnTo>
                <a:lnTo>
                  <a:pt x="2994716" y="1205088"/>
                </a:lnTo>
                <a:lnTo>
                  <a:pt x="2944698" y="1215081"/>
                </a:lnTo>
                <a:lnTo>
                  <a:pt x="2893365" y="121846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5974408" y="4055119"/>
            <a:ext cx="3284220" cy="1218565"/>
          </a:xfrm>
          <a:custGeom>
            <a:avLst/>
            <a:gdLst/>
            <a:ahLst/>
            <a:cxnLst/>
            <a:rect l="l" t="t" r="r" b="b"/>
            <a:pathLst>
              <a:path w="3284220" h="1218564">
                <a:moveTo>
                  <a:pt x="390507" y="0"/>
                </a:moveTo>
                <a:lnTo>
                  <a:pt x="2893235" y="0"/>
                </a:lnTo>
                <a:lnTo>
                  <a:pt x="2944565" y="3386"/>
                </a:lnTo>
                <a:lnTo>
                  <a:pt x="2994581" y="13378"/>
                </a:lnTo>
                <a:lnTo>
                  <a:pt x="3042676" y="29725"/>
                </a:lnTo>
                <a:lnTo>
                  <a:pt x="3088243" y="52174"/>
                </a:lnTo>
                <a:lnTo>
                  <a:pt x="3130675" y="80475"/>
                </a:lnTo>
                <a:lnTo>
                  <a:pt x="3169366" y="114376"/>
                </a:lnTo>
                <a:lnTo>
                  <a:pt x="3203267" y="153067"/>
                </a:lnTo>
                <a:lnTo>
                  <a:pt x="3231568" y="195499"/>
                </a:lnTo>
                <a:lnTo>
                  <a:pt x="3254017" y="241066"/>
                </a:lnTo>
                <a:lnTo>
                  <a:pt x="3270364" y="289161"/>
                </a:lnTo>
                <a:lnTo>
                  <a:pt x="3280356" y="339177"/>
                </a:lnTo>
                <a:lnTo>
                  <a:pt x="3283743" y="390507"/>
                </a:lnTo>
                <a:lnTo>
                  <a:pt x="3283743" y="827905"/>
                </a:lnTo>
                <a:lnTo>
                  <a:pt x="3280356" y="879235"/>
                </a:lnTo>
                <a:lnTo>
                  <a:pt x="3270364" y="929251"/>
                </a:lnTo>
                <a:lnTo>
                  <a:pt x="3254017" y="977346"/>
                </a:lnTo>
                <a:lnTo>
                  <a:pt x="3231568" y="1022913"/>
                </a:lnTo>
                <a:lnTo>
                  <a:pt x="3203267" y="1065346"/>
                </a:lnTo>
                <a:lnTo>
                  <a:pt x="3169366" y="1104036"/>
                </a:lnTo>
                <a:lnTo>
                  <a:pt x="3130675" y="1137937"/>
                </a:lnTo>
                <a:lnTo>
                  <a:pt x="3088243" y="1166238"/>
                </a:lnTo>
                <a:lnTo>
                  <a:pt x="3042676" y="1188687"/>
                </a:lnTo>
                <a:lnTo>
                  <a:pt x="2994581" y="1205034"/>
                </a:lnTo>
                <a:lnTo>
                  <a:pt x="2944565" y="1215026"/>
                </a:lnTo>
                <a:lnTo>
                  <a:pt x="2893235" y="1218413"/>
                </a:lnTo>
                <a:lnTo>
                  <a:pt x="390507" y="1218413"/>
                </a:lnTo>
                <a:lnTo>
                  <a:pt x="339177" y="1215026"/>
                </a:lnTo>
                <a:lnTo>
                  <a:pt x="289161" y="1205034"/>
                </a:lnTo>
                <a:lnTo>
                  <a:pt x="241066" y="1188687"/>
                </a:lnTo>
                <a:lnTo>
                  <a:pt x="195499" y="1166238"/>
                </a:lnTo>
                <a:lnTo>
                  <a:pt x="153067" y="1137937"/>
                </a:lnTo>
                <a:lnTo>
                  <a:pt x="114376" y="1104036"/>
                </a:lnTo>
                <a:lnTo>
                  <a:pt x="80475" y="1065345"/>
                </a:lnTo>
                <a:lnTo>
                  <a:pt x="52175" y="1022913"/>
                </a:lnTo>
                <a:lnTo>
                  <a:pt x="29725" y="977346"/>
                </a:lnTo>
                <a:lnTo>
                  <a:pt x="13378" y="929251"/>
                </a:lnTo>
                <a:lnTo>
                  <a:pt x="3386" y="879235"/>
                </a:lnTo>
                <a:lnTo>
                  <a:pt x="0" y="827905"/>
                </a:lnTo>
                <a:lnTo>
                  <a:pt x="0" y="390507"/>
                </a:lnTo>
                <a:lnTo>
                  <a:pt x="3386" y="339177"/>
                </a:lnTo>
                <a:lnTo>
                  <a:pt x="13379" y="289161"/>
                </a:lnTo>
                <a:lnTo>
                  <a:pt x="29725" y="241066"/>
                </a:lnTo>
                <a:lnTo>
                  <a:pt x="52175" y="195499"/>
                </a:lnTo>
                <a:lnTo>
                  <a:pt x="80476" y="153067"/>
                </a:lnTo>
                <a:lnTo>
                  <a:pt x="114377" y="114377"/>
                </a:lnTo>
                <a:lnTo>
                  <a:pt x="153067" y="80476"/>
                </a:lnTo>
                <a:lnTo>
                  <a:pt x="195499" y="52175"/>
                </a:lnTo>
                <a:lnTo>
                  <a:pt x="241066" y="29725"/>
                </a:lnTo>
                <a:lnTo>
                  <a:pt x="289161" y="13379"/>
                </a:lnTo>
                <a:lnTo>
                  <a:pt x="339177" y="3386"/>
                </a:lnTo>
                <a:lnTo>
                  <a:pt x="390507" y="0"/>
                </a:lnTo>
              </a:path>
            </a:pathLst>
          </a:custGeom>
          <a:ln w="761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798883" y="3830894"/>
            <a:ext cx="3284220" cy="1218565"/>
          </a:xfrm>
          <a:custGeom>
            <a:avLst/>
            <a:gdLst/>
            <a:ahLst/>
            <a:cxnLst/>
            <a:rect l="l" t="t" r="r" b="b"/>
            <a:pathLst>
              <a:path w="3284220" h="1218564">
                <a:moveTo>
                  <a:pt x="3093390" y="1218468"/>
                </a:moveTo>
                <a:lnTo>
                  <a:pt x="190499" y="1218468"/>
                </a:lnTo>
                <a:lnTo>
                  <a:pt x="146819" y="1213436"/>
                </a:lnTo>
                <a:lnTo>
                  <a:pt x="106722" y="1199105"/>
                </a:lnTo>
                <a:lnTo>
                  <a:pt x="71351" y="1176617"/>
                </a:lnTo>
                <a:lnTo>
                  <a:pt x="41850" y="1147116"/>
                </a:lnTo>
                <a:lnTo>
                  <a:pt x="19362" y="1111745"/>
                </a:lnTo>
                <a:lnTo>
                  <a:pt x="5031" y="1071647"/>
                </a:lnTo>
                <a:lnTo>
                  <a:pt x="0" y="1027968"/>
                </a:lnTo>
                <a:lnTo>
                  <a:pt x="0" y="190499"/>
                </a:lnTo>
                <a:lnTo>
                  <a:pt x="5031" y="146820"/>
                </a:lnTo>
                <a:lnTo>
                  <a:pt x="19362" y="106722"/>
                </a:lnTo>
                <a:lnTo>
                  <a:pt x="41850" y="71351"/>
                </a:lnTo>
                <a:lnTo>
                  <a:pt x="71351" y="41850"/>
                </a:lnTo>
                <a:lnTo>
                  <a:pt x="106722" y="19362"/>
                </a:lnTo>
                <a:lnTo>
                  <a:pt x="146819" y="5031"/>
                </a:lnTo>
                <a:lnTo>
                  <a:pt x="190499" y="0"/>
                </a:lnTo>
                <a:lnTo>
                  <a:pt x="3093390" y="0"/>
                </a:lnTo>
                <a:lnTo>
                  <a:pt x="3137070" y="5031"/>
                </a:lnTo>
                <a:lnTo>
                  <a:pt x="3177167" y="19362"/>
                </a:lnTo>
                <a:lnTo>
                  <a:pt x="3212538" y="41850"/>
                </a:lnTo>
                <a:lnTo>
                  <a:pt x="3242040" y="71351"/>
                </a:lnTo>
                <a:lnTo>
                  <a:pt x="3264528" y="106722"/>
                </a:lnTo>
                <a:lnTo>
                  <a:pt x="3278859" y="146820"/>
                </a:lnTo>
                <a:lnTo>
                  <a:pt x="3283890" y="190499"/>
                </a:lnTo>
                <a:lnTo>
                  <a:pt x="3283890" y="1027968"/>
                </a:lnTo>
                <a:lnTo>
                  <a:pt x="3278859" y="1071647"/>
                </a:lnTo>
                <a:lnTo>
                  <a:pt x="3264528" y="1111745"/>
                </a:lnTo>
                <a:lnTo>
                  <a:pt x="3242040" y="1147116"/>
                </a:lnTo>
                <a:lnTo>
                  <a:pt x="3212538" y="1176617"/>
                </a:lnTo>
                <a:lnTo>
                  <a:pt x="3177167" y="1199105"/>
                </a:lnTo>
                <a:lnTo>
                  <a:pt x="3137070" y="1213436"/>
                </a:lnTo>
                <a:lnTo>
                  <a:pt x="3093390" y="1218468"/>
                </a:lnTo>
                <a:close/>
              </a:path>
            </a:pathLst>
          </a:custGeom>
          <a:solidFill>
            <a:srgbClr val="FFED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5798883" y="3830916"/>
            <a:ext cx="3284220" cy="1218565"/>
          </a:xfrm>
          <a:custGeom>
            <a:avLst/>
            <a:gdLst/>
            <a:ahLst/>
            <a:cxnLst/>
            <a:rect l="l" t="t" r="r" b="b"/>
            <a:pathLst>
              <a:path w="3284220" h="1218564">
                <a:moveTo>
                  <a:pt x="190491" y="0"/>
                </a:moveTo>
                <a:lnTo>
                  <a:pt x="3093251" y="0"/>
                </a:lnTo>
                <a:lnTo>
                  <a:pt x="3136929" y="5031"/>
                </a:lnTo>
                <a:lnTo>
                  <a:pt x="3177024" y="19361"/>
                </a:lnTo>
                <a:lnTo>
                  <a:pt x="3212394" y="41848"/>
                </a:lnTo>
                <a:lnTo>
                  <a:pt x="3241894" y="71348"/>
                </a:lnTo>
                <a:lnTo>
                  <a:pt x="3264381" y="106718"/>
                </a:lnTo>
                <a:lnTo>
                  <a:pt x="3278712" y="146813"/>
                </a:lnTo>
                <a:lnTo>
                  <a:pt x="3283743" y="190491"/>
                </a:lnTo>
                <a:lnTo>
                  <a:pt x="3283743" y="1027921"/>
                </a:lnTo>
                <a:lnTo>
                  <a:pt x="3278712" y="1071599"/>
                </a:lnTo>
                <a:lnTo>
                  <a:pt x="3264381" y="1111695"/>
                </a:lnTo>
                <a:lnTo>
                  <a:pt x="3241894" y="1147064"/>
                </a:lnTo>
                <a:lnTo>
                  <a:pt x="3212394" y="1176564"/>
                </a:lnTo>
                <a:lnTo>
                  <a:pt x="3177025" y="1199051"/>
                </a:lnTo>
                <a:lnTo>
                  <a:pt x="3136929" y="1213382"/>
                </a:lnTo>
                <a:lnTo>
                  <a:pt x="3093251" y="1218413"/>
                </a:lnTo>
                <a:lnTo>
                  <a:pt x="190491" y="1218413"/>
                </a:lnTo>
                <a:lnTo>
                  <a:pt x="146813" y="1213382"/>
                </a:lnTo>
                <a:lnTo>
                  <a:pt x="106717" y="1199051"/>
                </a:lnTo>
                <a:lnTo>
                  <a:pt x="71348" y="1176564"/>
                </a:lnTo>
                <a:lnTo>
                  <a:pt x="41848" y="1147064"/>
                </a:lnTo>
                <a:lnTo>
                  <a:pt x="19361" y="1111695"/>
                </a:lnTo>
                <a:lnTo>
                  <a:pt x="5030" y="1071599"/>
                </a:lnTo>
                <a:lnTo>
                  <a:pt x="0" y="1027921"/>
                </a:lnTo>
                <a:lnTo>
                  <a:pt x="0" y="190491"/>
                </a:lnTo>
                <a:lnTo>
                  <a:pt x="5031" y="146813"/>
                </a:lnTo>
                <a:lnTo>
                  <a:pt x="19361" y="106718"/>
                </a:lnTo>
                <a:lnTo>
                  <a:pt x="41848" y="71348"/>
                </a:lnTo>
                <a:lnTo>
                  <a:pt x="71348" y="41848"/>
                </a:lnTo>
                <a:lnTo>
                  <a:pt x="106718" y="19361"/>
                </a:lnTo>
                <a:lnTo>
                  <a:pt x="146813" y="5031"/>
                </a:lnTo>
                <a:lnTo>
                  <a:pt x="190491" y="0"/>
                </a:lnTo>
              </a:path>
            </a:pathLst>
          </a:custGeom>
          <a:ln w="761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bg object 2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155657" y="8718808"/>
            <a:ext cx="1962149" cy="18954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3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46875" y="3004326"/>
            <a:ext cx="7010220" cy="19561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300" b="0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44054" y="4838908"/>
            <a:ext cx="7571740" cy="5699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97580" y="11958638"/>
            <a:ext cx="3291840" cy="642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14350" y="11958638"/>
            <a:ext cx="2366010" cy="642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406640" y="11958638"/>
            <a:ext cx="2366010" cy="642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eb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98646" rIns="0" bIns="0" rtlCol="0">
            <a:spAutoFit/>
          </a:bodyPr>
          <a:lstStyle/>
          <a:p>
            <a:pPr marL="4848225">
              <a:lnSpc>
                <a:spcPct val="100000"/>
              </a:lnSpc>
              <a:spcBef>
                <a:spcPts val="135"/>
              </a:spcBef>
            </a:pPr>
            <a:r>
              <a:rPr sz="5950" spc="-459" dirty="0"/>
              <a:t>E-</a:t>
            </a:r>
            <a:r>
              <a:rPr sz="5950" spc="-585" dirty="0"/>
              <a:t>BIKES</a:t>
            </a:r>
            <a:endParaRPr sz="5950"/>
          </a:p>
        </p:txBody>
      </p:sp>
      <p:sp>
        <p:nvSpPr>
          <p:cNvPr id="3" name="object 3"/>
          <p:cNvSpPr txBox="1"/>
          <p:nvPr/>
        </p:nvSpPr>
        <p:spPr>
          <a:xfrm rot="21540000">
            <a:off x="1631734" y="5005974"/>
            <a:ext cx="4246316" cy="749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5410"/>
              </a:lnSpc>
            </a:pPr>
            <a:r>
              <a:rPr sz="5900" spc="-625" dirty="0">
                <a:latin typeface="Arial Narrow"/>
                <a:cs typeface="Arial Narrow"/>
              </a:rPr>
              <a:t>KNOW</a:t>
            </a:r>
            <a:r>
              <a:rPr sz="5900" spc="70" dirty="0">
                <a:latin typeface="Arial Narrow"/>
                <a:cs typeface="Arial Narrow"/>
              </a:rPr>
              <a:t> </a:t>
            </a:r>
            <a:r>
              <a:rPr sz="5900" spc="-805" dirty="0">
                <a:latin typeface="Arial Narrow"/>
                <a:cs typeface="Arial Narrow"/>
              </a:rPr>
              <a:t>THE</a:t>
            </a:r>
            <a:r>
              <a:rPr sz="5900" spc="75" dirty="0">
                <a:latin typeface="Arial Narrow"/>
                <a:cs typeface="Arial Narrow"/>
              </a:rPr>
              <a:t> </a:t>
            </a:r>
            <a:r>
              <a:rPr sz="5900" spc="-495" dirty="0">
                <a:latin typeface="Arial Narrow"/>
                <a:cs typeface="Arial Narrow"/>
              </a:rPr>
              <a:t>LAW:</a:t>
            </a:r>
            <a:endParaRPr sz="5900">
              <a:latin typeface="Arial Narrow"/>
              <a:cs typeface="Arial Narrow"/>
            </a:endParaRPr>
          </a:p>
        </p:txBody>
      </p:sp>
      <p:sp>
        <p:nvSpPr>
          <p:cNvPr id="4" name="object 4"/>
          <p:cNvSpPr txBox="1"/>
          <p:nvPr/>
        </p:nvSpPr>
        <p:spPr>
          <a:xfrm rot="21540000">
            <a:off x="1656920" y="5862810"/>
            <a:ext cx="5741958" cy="749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5415"/>
              </a:lnSpc>
            </a:pPr>
            <a:r>
              <a:rPr sz="5900" spc="-825" dirty="0">
                <a:latin typeface="Arial Narrow"/>
                <a:cs typeface="Arial Narrow"/>
              </a:rPr>
              <a:t>ARE</a:t>
            </a:r>
            <a:r>
              <a:rPr sz="5900" spc="65" dirty="0">
                <a:latin typeface="Arial Narrow"/>
                <a:cs typeface="Arial Narrow"/>
              </a:rPr>
              <a:t> </a:t>
            </a:r>
            <a:r>
              <a:rPr sz="5900" spc="-770" dirty="0">
                <a:latin typeface="Arial Narrow"/>
                <a:cs typeface="Arial Narrow"/>
              </a:rPr>
              <a:t>YOU</a:t>
            </a:r>
            <a:r>
              <a:rPr sz="5900" spc="70" dirty="0">
                <a:latin typeface="Arial Narrow"/>
                <a:cs typeface="Arial Narrow"/>
              </a:rPr>
              <a:t> </a:t>
            </a:r>
            <a:r>
              <a:rPr sz="5900" spc="-545" dirty="0">
                <a:latin typeface="Arial Narrow"/>
                <a:cs typeface="Arial Narrow"/>
              </a:rPr>
              <a:t>RIDING</a:t>
            </a:r>
            <a:r>
              <a:rPr sz="5900" spc="70" dirty="0">
                <a:latin typeface="Arial Narrow"/>
                <a:cs typeface="Arial Narrow"/>
              </a:rPr>
              <a:t> </a:t>
            </a:r>
            <a:r>
              <a:rPr sz="5900" spc="-790" dirty="0">
                <a:latin typeface="Arial Narrow"/>
                <a:cs typeface="Arial Narrow"/>
              </a:rPr>
              <a:t>YOUR</a:t>
            </a:r>
            <a:endParaRPr sz="5900">
              <a:latin typeface="Arial Narrow"/>
              <a:cs typeface="Arial Narrow"/>
            </a:endParaRPr>
          </a:p>
        </p:txBody>
      </p:sp>
      <p:sp>
        <p:nvSpPr>
          <p:cNvPr id="5" name="object 5"/>
          <p:cNvSpPr txBox="1"/>
          <p:nvPr/>
        </p:nvSpPr>
        <p:spPr>
          <a:xfrm rot="21540000">
            <a:off x="1664568" y="6747467"/>
            <a:ext cx="4218194" cy="749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5410"/>
              </a:lnSpc>
            </a:pPr>
            <a:r>
              <a:rPr sz="5900" spc="-470" dirty="0">
                <a:latin typeface="Arial Narrow"/>
                <a:cs typeface="Arial Narrow"/>
              </a:rPr>
              <a:t>E-</a:t>
            </a:r>
            <a:r>
              <a:rPr sz="5900" spc="-570" dirty="0">
                <a:latin typeface="Arial Narrow"/>
                <a:cs typeface="Arial Narrow"/>
              </a:rPr>
              <a:t>BIKE</a:t>
            </a:r>
            <a:r>
              <a:rPr sz="5900" spc="75" dirty="0">
                <a:latin typeface="Arial Narrow"/>
                <a:cs typeface="Arial Narrow"/>
              </a:rPr>
              <a:t> </a:t>
            </a:r>
            <a:r>
              <a:rPr sz="5900" spc="-655" dirty="0">
                <a:latin typeface="Arial Narrow"/>
                <a:cs typeface="Arial Narrow"/>
              </a:rPr>
              <a:t>L</a:t>
            </a:r>
            <a:r>
              <a:rPr sz="5900" spc="-660" dirty="0">
                <a:latin typeface="Arial Narrow"/>
                <a:cs typeface="Arial Narrow"/>
              </a:rPr>
              <a:t>E</a:t>
            </a:r>
            <a:r>
              <a:rPr sz="5900" spc="-655" dirty="0">
                <a:latin typeface="Arial Narrow"/>
                <a:cs typeface="Arial Narrow"/>
              </a:rPr>
              <a:t>GAL</a:t>
            </a:r>
            <a:r>
              <a:rPr sz="5900" spc="-1405" dirty="0">
                <a:latin typeface="Arial Narrow"/>
                <a:cs typeface="Arial Narrow"/>
              </a:rPr>
              <a:t>L</a:t>
            </a:r>
            <a:r>
              <a:rPr sz="5900" spc="-655" dirty="0">
                <a:latin typeface="Arial Narrow"/>
                <a:cs typeface="Arial Narrow"/>
              </a:rPr>
              <a:t>Y</a:t>
            </a:r>
            <a:r>
              <a:rPr sz="5900" spc="-640" dirty="0">
                <a:latin typeface="Arial Narrow"/>
                <a:cs typeface="Arial Narrow"/>
              </a:rPr>
              <a:t>?</a:t>
            </a:r>
            <a:endParaRPr sz="590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93551" y="-3988"/>
            <a:ext cx="8993447" cy="12862603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2513494" y="3374199"/>
            <a:ext cx="5260340" cy="1594026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 marR="5080" indent="1243330">
              <a:lnSpc>
                <a:spcPts val="6030"/>
              </a:lnSpc>
              <a:spcBef>
                <a:spcPts val="430"/>
              </a:spcBef>
            </a:pPr>
            <a:r>
              <a:rPr sz="5200" spc="-550" dirty="0"/>
              <a:t>CALIFORNIA </a:t>
            </a:r>
            <a:r>
              <a:rPr lang="en-US" sz="5200" spc="-640" dirty="0"/>
              <a:t>ASSEMBLY BILL 1096 (2015)</a:t>
            </a:r>
            <a:r>
              <a:rPr sz="5200" spc="80" dirty="0"/>
              <a:t> </a:t>
            </a:r>
            <a:endParaRPr sz="5200" dirty="0"/>
          </a:p>
        </p:txBody>
      </p:sp>
      <p:sp>
        <p:nvSpPr>
          <p:cNvPr id="5" name="object 5"/>
          <p:cNvSpPr txBox="1"/>
          <p:nvPr/>
        </p:nvSpPr>
        <p:spPr>
          <a:xfrm>
            <a:off x="2267964" y="5381842"/>
            <a:ext cx="5638800" cy="344297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121920">
              <a:lnSpc>
                <a:spcPts val="3820"/>
              </a:lnSpc>
              <a:spcBef>
                <a:spcPts val="340"/>
              </a:spcBef>
            </a:pPr>
            <a:r>
              <a:rPr sz="3300" spc="-20" dirty="0">
                <a:latin typeface="Lucida Sans"/>
                <a:cs typeface="Lucida Sans"/>
              </a:rPr>
              <a:t>Riders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sz="3300" spc="-90" dirty="0">
                <a:latin typeface="Lucida Sans"/>
                <a:cs typeface="Lucida Sans"/>
              </a:rPr>
              <a:t>must</a:t>
            </a:r>
            <a:r>
              <a:rPr sz="3300" spc="-170" dirty="0">
                <a:latin typeface="Lucida Sans"/>
                <a:cs typeface="Lucida Sans"/>
              </a:rPr>
              <a:t> </a:t>
            </a:r>
            <a:r>
              <a:rPr sz="3300" spc="-80" dirty="0">
                <a:latin typeface="Lucida Sans"/>
                <a:cs typeface="Lucida Sans"/>
              </a:rPr>
              <a:t>follow</a:t>
            </a:r>
            <a:r>
              <a:rPr sz="3300" spc="-165" dirty="0">
                <a:latin typeface="Lucida Sans"/>
                <a:cs typeface="Lucida Sans"/>
              </a:rPr>
              <a:t> </a:t>
            </a:r>
            <a:r>
              <a:rPr sz="3300" spc="-100" dirty="0">
                <a:latin typeface="Lucida Sans"/>
                <a:cs typeface="Lucida Sans"/>
              </a:rPr>
              <a:t>all</a:t>
            </a:r>
            <a:r>
              <a:rPr sz="3300" spc="-165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traffic </a:t>
            </a:r>
            <a:r>
              <a:rPr sz="3300" dirty="0">
                <a:latin typeface="Lucida Sans"/>
                <a:cs typeface="Lucida Sans"/>
              </a:rPr>
              <a:t>laws,</a:t>
            </a:r>
            <a:r>
              <a:rPr sz="3300" spc="-195" dirty="0">
                <a:latin typeface="Lucida Sans"/>
                <a:cs typeface="Lucida Sans"/>
              </a:rPr>
              <a:t> </a:t>
            </a:r>
            <a:r>
              <a:rPr sz="3300" spc="-100" dirty="0">
                <a:latin typeface="Lucida Sans"/>
                <a:cs typeface="Lucida Sans"/>
              </a:rPr>
              <a:t>including</a:t>
            </a:r>
            <a:r>
              <a:rPr sz="3300" spc="-165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stop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signs, </a:t>
            </a:r>
            <a:r>
              <a:rPr sz="3300" spc="-75" dirty="0">
                <a:latin typeface="Lucida Sans"/>
                <a:cs typeface="Lucida Sans"/>
              </a:rPr>
              <a:t>signals,</a:t>
            </a:r>
            <a:r>
              <a:rPr sz="3300" spc="-19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and</a:t>
            </a:r>
            <a:r>
              <a:rPr sz="3300" spc="-220" dirty="0">
                <a:latin typeface="Lucida Sans"/>
                <a:cs typeface="Lucida Sans"/>
              </a:rPr>
              <a:t> </a:t>
            </a:r>
            <a:r>
              <a:rPr sz="3300" spc="-20" dirty="0">
                <a:latin typeface="Lucida Sans"/>
                <a:cs typeface="Lucida Sans"/>
              </a:rPr>
              <a:t>lane</a:t>
            </a:r>
            <a:r>
              <a:rPr sz="3300" spc="-204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rules.</a:t>
            </a:r>
            <a:endParaRPr sz="3300" dirty="0">
              <a:latin typeface="Lucida Sans"/>
              <a:cs typeface="Lucida Sans"/>
            </a:endParaRPr>
          </a:p>
          <a:p>
            <a:pPr marL="12700" marR="5080">
              <a:lnSpc>
                <a:spcPts val="3829"/>
              </a:lnSpc>
              <a:spcBef>
                <a:spcPts val="3819"/>
              </a:spcBef>
            </a:pPr>
            <a:r>
              <a:rPr sz="3300" spc="-140" dirty="0">
                <a:latin typeface="Lucida Sans"/>
                <a:cs typeface="Lucida Sans"/>
              </a:rPr>
              <a:t>All</a:t>
            </a:r>
            <a:r>
              <a:rPr sz="3300" spc="-125" dirty="0">
                <a:latin typeface="Lucida Sans"/>
                <a:cs typeface="Lucida Sans"/>
              </a:rPr>
              <a:t> </a:t>
            </a:r>
            <a:r>
              <a:rPr sz="3300" spc="-30" dirty="0">
                <a:latin typeface="Lucida Sans"/>
                <a:cs typeface="Lucida Sans"/>
              </a:rPr>
              <a:t>riders</a:t>
            </a:r>
            <a:r>
              <a:rPr sz="3300" spc="-229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of</a:t>
            </a:r>
            <a:r>
              <a:rPr sz="3300" spc="-21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Class</a:t>
            </a:r>
            <a:r>
              <a:rPr sz="3300" spc="-170" dirty="0">
                <a:latin typeface="Lucida Sans"/>
                <a:cs typeface="Lucida Sans"/>
              </a:rPr>
              <a:t> </a:t>
            </a:r>
            <a:r>
              <a:rPr sz="3300" spc="-395" dirty="0">
                <a:latin typeface="Lucida Sans"/>
                <a:cs typeface="Lucida Sans"/>
              </a:rPr>
              <a:t>1,</a:t>
            </a:r>
            <a:r>
              <a:rPr sz="3300" spc="-120" dirty="0">
                <a:latin typeface="Lucida Sans"/>
                <a:cs typeface="Lucida Sans"/>
              </a:rPr>
              <a:t> </a:t>
            </a:r>
            <a:r>
              <a:rPr sz="3300" spc="-85" dirty="0">
                <a:latin typeface="Lucida Sans"/>
                <a:cs typeface="Lucida Sans"/>
              </a:rPr>
              <a:t>2,</a:t>
            </a:r>
            <a:r>
              <a:rPr sz="3300" spc="-17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and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sz="3300" spc="-50" dirty="0">
                <a:latin typeface="Lucida Sans"/>
                <a:cs typeface="Lucida Sans"/>
              </a:rPr>
              <a:t>3 </a:t>
            </a:r>
            <a:r>
              <a:rPr sz="3300" dirty="0">
                <a:latin typeface="Lucida Sans"/>
                <a:cs typeface="Lucida Sans"/>
              </a:rPr>
              <a:t>e-bikes</a:t>
            </a:r>
            <a:r>
              <a:rPr sz="3300" spc="-90" dirty="0">
                <a:latin typeface="Lucida Sans"/>
                <a:cs typeface="Lucida Sans"/>
              </a:rPr>
              <a:t> </a:t>
            </a:r>
            <a:r>
              <a:rPr sz="3300" spc="-35" dirty="0">
                <a:latin typeface="Lucida Sans"/>
                <a:cs typeface="Lucida Sans"/>
              </a:rPr>
              <a:t>under</a:t>
            </a:r>
            <a:r>
              <a:rPr sz="3300" spc="-85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age</a:t>
            </a:r>
            <a:r>
              <a:rPr sz="3300" spc="-85" dirty="0">
                <a:latin typeface="Lucida Sans"/>
                <a:cs typeface="Lucida Sans"/>
              </a:rPr>
              <a:t> </a:t>
            </a:r>
            <a:r>
              <a:rPr sz="3300" spc="-355" dirty="0">
                <a:latin typeface="Lucida Sans"/>
                <a:cs typeface="Lucida Sans"/>
              </a:rPr>
              <a:t>18</a:t>
            </a:r>
            <a:r>
              <a:rPr sz="3300" spc="-85" dirty="0">
                <a:latin typeface="Lucida Sans"/>
                <a:cs typeface="Lucida Sans"/>
              </a:rPr>
              <a:t> </a:t>
            </a:r>
            <a:r>
              <a:rPr sz="3300" spc="-20" dirty="0">
                <a:latin typeface="Lucida Sans"/>
                <a:cs typeface="Lucida Sans"/>
              </a:rPr>
              <a:t>must </a:t>
            </a:r>
            <a:r>
              <a:rPr sz="3300" dirty="0">
                <a:latin typeface="Lucida Sans"/>
                <a:cs typeface="Lucida Sans"/>
              </a:rPr>
              <a:t>wear</a:t>
            </a:r>
            <a:r>
              <a:rPr sz="3300" spc="-8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a</a:t>
            </a:r>
            <a:r>
              <a:rPr sz="3300" spc="-80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helmet.</a:t>
            </a:r>
            <a:endParaRPr sz="3300" dirty="0">
              <a:latin typeface="Lucida Sans"/>
              <a:cs typeface="Lucida San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387273" y="5054500"/>
            <a:ext cx="7543800" cy="5944235"/>
            <a:chOff x="1387273" y="5054500"/>
            <a:chExt cx="7543800" cy="5944235"/>
          </a:xfrm>
        </p:grpSpPr>
        <p:sp>
          <p:nvSpPr>
            <p:cNvPr id="7" name="object 7"/>
            <p:cNvSpPr/>
            <p:nvPr/>
          </p:nvSpPr>
          <p:spPr>
            <a:xfrm>
              <a:off x="1387273" y="5073550"/>
              <a:ext cx="7543800" cy="635"/>
            </a:xfrm>
            <a:custGeom>
              <a:avLst/>
              <a:gdLst/>
              <a:ahLst/>
              <a:cxnLst/>
              <a:rect l="l" t="t" r="r" b="b"/>
              <a:pathLst>
                <a:path w="7543800" h="635">
                  <a:moveTo>
                    <a:pt x="0" y="8"/>
                  </a:moveTo>
                  <a:lnTo>
                    <a:pt x="7543209" y="0"/>
                  </a:lnTo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60779" y="9102874"/>
              <a:ext cx="1962149" cy="18954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42104" y="-4308"/>
            <a:ext cx="8944894" cy="12862365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342102" y="3181608"/>
            <a:ext cx="7010220" cy="124008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071245" algn="ctr">
              <a:lnSpc>
                <a:spcPct val="100000"/>
              </a:lnSpc>
              <a:spcBef>
                <a:spcPts val="130"/>
              </a:spcBef>
            </a:pPr>
            <a:r>
              <a:rPr sz="7950" spc="-875" dirty="0"/>
              <a:t>CLASS</a:t>
            </a:r>
            <a:r>
              <a:rPr sz="7950" spc="95" dirty="0"/>
              <a:t> </a:t>
            </a:r>
            <a:r>
              <a:rPr sz="7950" spc="-690" dirty="0"/>
              <a:t>1</a:t>
            </a:r>
            <a:r>
              <a:rPr sz="7950" spc="110" dirty="0"/>
              <a:t> </a:t>
            </a:r>
            <a:r>
              <a:rPr sz="7950" spc="-620" dirty="0"/>
              <a:t>E-</a:t>
            </a:r>
            <a:r>
              <a:rPr sz="7950" spc="-775" dirty="0"/>
              <a:t>BIKE</a:t>
            </a:r>
            <a:r>
              <a:rPr lang="en-US" sz="7950" spc="-775" dirty="0"/>
              <a:t> 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2052892" y="5052692"/>
            <a:ext cx="5839460" cy="225298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 marR="2248535">
              <a:lnSpc>
                <a:spcPts val="3479"/>
              </a:lnSpc>
              <a:spcBef>
                <a:spcPts val="320"/>
              </a:spcBef>
            </a:pPr>
            <a:r>
              <a:rPr sz="3000" spc="55" dirty="0">
                <a:latin typeface="Lucida Sans"/>
                <a:cs typeface="Lucida Sans"/>
              </a:rPr>
              <a:t>Pedal-</a:t>
            </a:r>
            <a:r>
              <a:rPr sz="3000" dirty="0">
                <a:latin typeface="Lucida Sans"/>
                <a:cs typeface="Lucida Sans"/>
              </a:rPr>
              <a:t>assist</a:t>
            </a:r>
            <a:r>
              <a:rPr sz="3000" spc="80" dirty="0">
                <a:latin typeface="Lucida Sans"/>
                <a:cs typeface="Lucida Sans"/>
              </a:rPr>
              <a:t> </a:t>
            </a:r>
            <a:r>
              <a:rPr sz="3000" spc="-20" dirty="0">
                <a:latin typeface="Lucida Sans"/>
                <a:cs typeface="Lucida Sans"/>
              </a:rPr>
              <a:t>only </a:t>
            </a:r>
            <a:r>
              <a:rPr sz="3000" dirty="0">
                <a:latin typeface="Lucida Sans"/>
                <a:cs typeface="Lucida Sans"/>
              </a:rPr>
              <a:t>Max</a:t>
            </a:r>
            <a:r>
              <a:rPr sz="3000" spc="-200" dirty="0">
                <a:latin typeface="Lucida Sans"/>
                <a:cs typeface="Lucida Sans"/>
              </a:rPr>
              <a:t> </a:t>
            </a:r>
            <a:r>
              <a:rPr sz="3000" dirty="0">
                <a:latin typeface="Lucida Sans"/>
                <a:cs typeface="Lucida Sans"/>
              </a:rPr>
              <a:t>speed:</a:t>
            </a:r>
            <a:r>
              <a:rPr sz="3000" spc="-195" dirty="0">
                <a:latin typeface="Lucida Sans"/>
                <a:cs typeface="Lucida Sans"/>
              </a:rPr>
              <a:t> </a:t>
            </a:r>
            <a:r>
              <a:rPr sz="3000" dirty="0">
                <a:latin typeface="Lucida Sans"/>
                <a:cs typeface="Lucida Sans"/>
              </a:rPr>
              <a:t>20</a:t>
            </a:r>
            <a:r>
              <a:rPr sz="3000" spc="-195" dirty="0">
                <a:latin typeface="Lucida Sans"/>
                <a:cs typeface="Lucida Sans"/>
              </a:rPr>
              <a:t> </a:t>
            </a:r>
            <a:r>
              <a:rPr sz="3000" spc="-85" dirty="0">
                <a:latin typeface="Lucida Sans"/>
                <a:cs typeface="Lucida Sans"/>
              </a:rPr>
              <a:t>mph</a:t>
            </a:r>
            <a:endParaRPr sz="3000">
              <a:latin typeface="Lucida Sans"/>
              <a:cs typeface="Lucida Sans"/>
            </a:endParaRPr>
          </a:p>
          <a:p>
            <a:pPr marL="12700" marR="5080">
              <a:lnSpc>
                <a:spcPts val="3479"/>
              </a:lnSpc>
              <a:spcBef>
                <a:spcPts val="5"/>
              </a:spcBef>
            </a:pPr>
            <a:r>
              <a:rPr sz="3000" dirty="0">
                <a:latin typeface="Lucida Sans"/>
                <a:cs typeface="Lucida Sans"/>
              </a:rPr>
              <a:t>Can</a:t>
            </a:r>
            <a:r>
              <a:rPr sz="3000" spc="-150" dirty="0">
                <a:latin typeface="Lucida Sans"/>
                <a:cs typeface="Lucida Sans"/>
              </a:rPr>
              <a:t> </a:t>
            </a:r>
            <a:r>
              <a:rPr sz="3000" dirty="0">
                <a:latin typeface="Lucida Sans"/>
                <a:cs typeface="Lucida Sans"/>
              </a:rPr>
              <a:t>be</a:t>
            </a:r>
            <a:r>
              <a:rPr sz="3000" spc="-150" dirty="0">
                <a:latin typeface="Lucida Sans"/>
                <a:cs typeface="Lucida Sans"/>
              </a:rPr>
              <a:t> </a:t>
            </a:r>
            <a:r>
              <a:rPr sz="3000" dirty="0">
                <a:latin typeface="Lucida Sans"/>
                <a:cs typeface="Lucida Sans"/>
              </a:rPr>
              <a:t>used</a:t>
            </a:r>
            <a:r>
              <a:rPr sz="3000" spc="-150" dirty="0">
                <a:latin typeface="Lucida Sans"/>
                <a:cs typeface="Lucida Sans"/>
              </a:rPr>
              <a:t> </a:t>
            </a:r>
            <a:r>
              <a:rPr sz="3000" spc="-55" dirty="0">
                <a:latin typeface="Lucida Sans"/>
                <a:cs typeface="Lucida Sans"/>
              </a:rPr>
              <a:t>on</a:t>
            </a:r>
            <a:r>
              <a:rPr sz="3000" spc="-150" dirty="0">
                <a:latin typeface="Lucida Sans"/>
                <a:cs typeface="Lucida Sans"/>
              </a:rPr>
              <a:t> </a:t>
            </a:r>
            <a:r>
              <a:rPr sz="3000" spc="-30" dirty="0">
                <a:latin typeface="Lucida Sans"/>
                <a:cs typeface="Lucida Sans"/>
              </a:rPr>
              <a:t>most</a:t>
            </a:r>
            <a:r>
              <a:rPr sz="3000" spc="-150" dirty="0">
                <a:latin typeface="Lucida Sans"/>
                <a:cs typeface="Lucida Sans"/>
              </a:rPr>
              <a:t> </a:t>
            </a:r>
            <a:r>
              <a:rPr sz="3000" spc="-65" dirty="0">
                <a:latin typeface="Lucida Sans"/>
                <a:cs typeface="Lucida Sans"/>
              </a:rPr>
              <a:t>bike</a:t>
            </a:r>
            <a:r>
              <a:rPr sz="3000" spc="-150" dirty="0">
                <a:latin typeface="Lucida Sans"/>
                <a:cs typeface="Lucida Sans"/>
              </a:rPr>
              <a:t> </a:t>
            </a:r>
            <a:r>
              <a:rPr sz="3000" spc="-10" dirty="0">
                <a:latin typeface="Lucida Sans"/>
                <a:cs typeface="Lucida Sans"/>
              </a:rPr>
              <a:t>paths </a:t>
            </a:r>
            <a:r>
              <a:rPr sz="3000" dirty="0">
                <a:latin typeface="Lucida Sans"/>
                <a:cs typeface="Lucida Sans"/>
              </a:rPr>
              <a:t>No</a:t>
            </a:r>
            <a:r>
              <a:rPr sz="3000" spc="-80" dirty="0">
                <a:latin typeface="Lucida Sans"/>
                <a:cs typeface="Lucida Sans"/>
              </a:rPr>
              <a:t> </a:t>
            </a:r>
            <a:r>
              <a:rPr sz="3000" dirty="0">
                <a:latin typeface="Lucida Sans"/>
                <a:cs typeface="Lucida Sans"/>
              </a:rPr>
              <a:t>age</a:t>
            </a:r>
            <a:r>
              <a:rPr sz="3000" spc="-80" dirty="0">
                <a:latin typeface="Lucida Sans"/>
                <a:cs typeface="Lucida Sans"/>
              </a:rPr>
              <a:t> </a:t>
            </a:r>
            <a:r>
              <a:rPr sz="3000" spc="-10" dirty="0">
                <a:latin typeface="Lucida Sans"/>
                <a:cs typeface="Lucida Sans"/>
              </a:rPr>
              <a:t>restriction</a:t>
            </a:r>
            <a:endParaRPr sz="3000">
              <a:latin typeface="Lucida Sans"/>
              <a:cs typeface="Lucida Sans"/>
            </a:endParaRPr>
          </a:p>
          <a:p>
            <a:pPr marL="12700">
              <a:lnSpc>
                <a:spcPts val="3390"/>
              </a:lnSpc>
            </a:pPr>
            <a:r>
              <a:rPr sz="3000" spc="-20" dirty="0">
                <a:latin typeface="Lucida Sans"/>
                <a:cs typeface="Lucida Sans"/>
              </a:rPr>
              <a:t>Helmet</a:t>
            </a:r>
            <a:r>
              <a:rPr sz="3000" spc="-165" dirty="0">
                <a:latin typeface="Lucida Sans"/>
                <a:cs typeface="Lucida Sans"/>
              </a:rPr>
              <a:t> </a:t>
            </a:r>
            <a:r>
              <a:rPr sz="3000" spc="-65" dirty="0">
                <a:latin typeface="Lucida Sans"/>
                <a:cs typeface="Lucida Sans"/>
              </a:rPr>
              <a:t>required</a:t>
            </a:r>
            <a:r>
              <a:rPr sz="3000" spc="-160" dirty="0">
                <a:latin typeface="Lucida Sans"/>
                <a:cs typeface="Lucida Sans"/>
              </a:rPr>
              <a:t> </a:t>
            </a:r>
            <a:r>
              <a:rPr sz="3000" spc="-50" dirty="0">
                <a:latin typeface="Lucida Sans"/>
                <a:cs typeface="Lucida Sans"/>
              </a:rPr>
              <a:t>if</a:t>
            </a:r>
            <a:r>
              <a:rPr sz="3000" spc="-160" dirty="0">
                <a:latin typeface="Lucida Sans"/>
                <a:cs typeface="Lucida Sans"/>
              </a:rPr>
              <a:t> </a:t>
            </a:r>
            <a:r>
              <a:rPr sz="3000" spc="-40" dirty="0">
                <a:latin typeface="Lucida Sans"/>
                <a:cs typeface="Lucida Sans"/>
              </a:rPr>
              <a:t>under</a:t>
            </a:r>
            <a:r>
              <a:rPr sz="3000" spc="-160" dirty="0">
                <a:latin typeface="Lucida Sans"/>
                <a:cs typeface="Lucida Sans"/>
              </a:rPr>
              <a:t> </a:t>
            </a:r>
            <a:r>
              <a:rPr sz="3000" spc="-350" dirty="0">
                <a:latin typeface="Lucida Sans"/>
                <a:cs typeface="Lucida Sans"/>
              </a:rPr>
              <a:t>18</a:t>
            </a:r>
            <a:endParaRPr sz="3000">
              <a:latin typeface="Lucida Sans"/>
              <a:cs typeface="Lucida San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435827" y="4632921"/>
            <a:ext cx="7543800" cy="4809490"/>
            <a:chOff x="1435827" y="4632921"/>
            <a:chExt cx="7543800" cy="4809490"/>
          </a:xfrm>
        </p:grpSpPr>
        <p:sp>
          <p:nvSpPr>
            <p:cNvPr id="7" name="object 7"/>
            <p:cNvSpPr/>
            <p:nvPr/>
          </p:nvSpPr>
          <p:spPr>
            <a:xfrm>
              <a:off x="1435827" y="4651971"/>
              <a:ext cx="7543800" cy="635"/>
            </a:xfrm>
            <a:custGeom>
              <a:avLst/>
              <a:gdLst/>
              <a:ahLst/>
              <a:cxnLst/>
              <a:rect l="l" t="t" r="r" b="b"/>
              <a:pathLst>
                <a:path w="7543800" h="635">
                  <a:moveTo>
                    <a:pt x="0" y="8"/>
                  </a:moveTo>
                  <a:lnTo>
                    <a:pt x="7543209" y="0"/>
                  </a:lnTo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52833" y="7546379"/>
              <a:ext cx="1962149" cy="18954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42125" y="-4308"/>
            <a:ext cx="8944874" cy="12862365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2550025" y="3004326"/>
            <a:ext cx="5370830" cy="1242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950" spc="-875" dirty="0"/>
              <a:t>CLASS</a:t>
            </a:r>
            <a:r>
              <a:rPr sz="7950" spc="105" dirty="0"/>
              <a:t> </a:t>
            </a:r>
            <a:r>
              <a:rPr sz="7950" spc="180" dirty="0"/>
              <a:t>2</a:t>
            </a:r>
            <a:r>
              <a:rPr sz="7950" spc="105" dirty="0"/>
              <a:t> </a:t>
            </a:r>
            <a:r>
              <a:rPr sz="7950" spc="-620" dirty="0"/>
              <a:t>E-</a:t>
            </a:r>
            <a:r>
              <a:rPr sz="7950" spc="-775" dirty="0"/>
              <a:t>BIKE</a:t>
            </a:r>
            <a:endParaRPr sz="7950"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821055" marR="620395">
              <a:lnSpc>
                <a:spcPts val="3479"/>
              </a:lnSpc>
              <a:spcBef>
                <a:spcPts val="320"/>
              </a:spcBef>
            </a:pPr>
            <a:r>
              <a:rPr sz="3000" spc="-45" dirty="0"/>
              <a:t>Throttle-</a:t>
            </a:r>
            <a:r>
              <a:rPr sz="3000" dirty="0"/>
              <a:t>assisted</a:t>
            </a:r>
            <a:r>
              <a:rPr sz="3000" spc="90" dirty="0"/>
              <a:t> </a:t>
            </a:r>
            <a:r>
              <a:rPr sz="3000" dirty="0"/>
              <a:t>(no</a:t>
            </a:r>
            <a:r>
              <a:rPr sz="3000" spc="90" dirty="0"/>
              <a:t> </a:t>
            </a:r>
            <a:r>
              <a:rPr sz="3000" spc="-50" dirty="0"/>
              <a:t>pedaling </a:t>
            </a:r>
            <a:r>
              <a:rPr sz="3000" spc="-10" dirty="0"/>
              <a:t>needed)</a:t>
            </a:r>
            <a:endParaRPr sz="3000"/>
          </a:p>
          <a:p>
            <a:pPr marL="821055">
              <a:lnSpc>
                <a:spcPts val="3335"/>
              </a:lnSpc>
            </a:pPr>
            <a:r>
              <a:rPr sz="3000" dirty="0"/>
              <a:t>Max</a:t>
            </a:r>
            <a:r>
              <a:rPr sz="3000" spc="-200" dirty="0"/>
              <a:t> </a:t>
            </a:r>
            <a:r>
              <a:rPr sz="3000" dirty="0"/>
              <a:t>speed:</a:t>
            </a:r>
            <a:r>
              <a:rPr sz="3000" spc="-195" dirty="0"/>
              <a:t> </a:t>
            </a:r>
            <a:r>
              <a:rPr sz="3000" dirty="0"/>
              <a:t>20</a:t>
            </a:r>
            <a:r>
              <a:rPr sz="3000" spc="-195" dirty="0"/>
              <a:t> </a:t>
            </a:r>
            <a:r>
              <a:rPr sz="3000" spc="-25" dirty="0"/>
              <a:t>mph</a:t>
            </a:r>
            <a:endParaRPr sz="3000"/>
          </a:p>
          <a:p>
            <a:pPr marL="821055" marR="5080">
              <a:lnSpc>
                <a:spcPts val="3479"/>
              </a:lnSpc>
              <a:spcBef>
                <a:spcPts val="155"/>
              </a:spcBef>
            </a:pPr>
            <a:r>
              <a:rPr sz="3000" dirty="0"/>
              <a:t>Can</a:t>
            </a:r>
            <a:r>
              <a:rPr sz="3000" spc="-155" dirty="0"/>
              <a:t> </a:t>
            </a:r>
            <a:r>
              <a:rPr sz="3000" dirty="0"/>
              <a:t>be</a:t>
            </a:r>
            <a:r>
              <a:rPr sz="3000" spc="-155" dirty="0"/>
              <a:t> </a:t>
            </a:r>
            <a:r>
              <a:rPr sz="3000" dirty="0"/>
              <a:t>used</a:t>
            </a:r>
            <a:r>
              <a:rPr sz="3000" spc="-150" dirty="0"/>
              <a:t> </a:t>
            </a:r>
            <a:r>
              <a:rPr sz="3000" spc="-55" dirty="0"/>
              <a:t>on</a:t>
            </a:r>
            <a:r>
              <a:rPr sz="3000" spc="-155" dirty="0"/>
              <a:t> </a:t>
            </a:r>
            <a:r>
              <a:rPr sz="3000" spc="-45" dirty="0"/>
              <a:t>bike</a:t>
            </a:r>
            <a:r>
              <a:rPr sz="3000" spc="-150" dirty="0"/>
              <a:t> </a:t>
            </a:r>
            <a:r>
              <a:rPr sz="3000" spc="-10" dirty="0"/>
              <a:t>paths</a:t>
            </a:r>
            <a:r>
              <a:rPr sz="3000" spc="-155" dirty="0"/>
              <a:t> </a:t>
            </a:r>
            <a:r>
              <a:rPr sz="3000" spc="-10" dirty="0"/>
              <a:t>unless restricted</a:t>
            </a:r>
            <a:r>
              <a:rPr sz="3000" spc="-145" dirty="0"/>
              <a:t> </a:t>
            </a:r>
            <a:r>
              <a:rPr sz="3000" spc="-10" dirty="0"/>
              <a:t>locally</a:t>
            </a:r>
            <a:endParaRPr sz="3000"/>
          </a:p>
          <a:p>
            <a:pPr marL="821055">
              <a:lnSpc>
                <a:spcPts val="3335"/>
              </a:lnSpc>
            </a:pPr>
            <a:r>
              <a:rPr sz="3000" dirty="0"/>
              <a:t>No</a:t>
            </a:r>
            <a:r>
              <a:rPr sz="3000" spc="-80" dirty="0"/>
              <a:t> </a:t>
            </a:r>
            <a:r>
              <a:rPr sz="3000" dirty="0"/>
              <a:t>age</a:t>
            </a:r>
            <a:r>
              <a:rPr sz="3000" spc="-80" dirty="0"/>
              <a:t> </a:t>
            </a:r>
            <a:r>
              <a:rPr sz="3000" spc="-10" dirty="0"/>
              <a:t>restriction</a:t>
            </a:r>
            <a:endParaRPr sz="3000"/>
          </a:p>
          <a:p>
            <a:pPr marL="821055">
              <a:lnSpc>
                <a:spcPts val="3540"/>
              </a:lnSpc>
            </a:pPr>
            <a:r>
              <a:rPr sz="3000" spc="-20" dirty="0"/>
              <a:t>Helmet</a:t>
            </a:r>
            <a:r>
              <a:rPr sz="3000" spc="-185" dirty="0"/>
              <a:t> </a:t>
            </a:r>
            <a:r>
              <a:rPr sz="3000" spc="-35" dirty="0"/>
              <a:t>required</a:t>
            </a:r>
            <a:r>
              <a:rPr sz="3000" spc="-180" dirty="0"/>
              <a:t> </a:t>
            </a:r>
            <a:r>
              <a:rPr sz="3000" spc="-50" dirty="0"/>
              <a:t>if</a:t>
            </a:r>
            <a:r>
              <a:rPr sz="3000" spc="-185" dirty="0"/>
              <a:t> </a:t>
            </a:r>
            <a:r>
              <a:rPr sz="3000" spc="-40" dirty="0"/>
              <a:t>under</a:t>
            </a:r>
            <a:r>
              <a:rPr sz="3000" spc="-180" dirty="0"/>
              <a:t> </a:t>
            </a:r>
            <a:r>
              <a:rPr sz="3000" spc="-350" dirty="0"/>
              <a:t>18</a:t>
            </a:r>
            <a:endParaRPr sz="3000"/>
          </a:p>
        </p:txBody>
      </p:sp>
      <p:grpSp>
        <p:nvGrpSpPr>
          <p:cNvPr id="6" name="object 6"/>
          <p:cNvGrpSpPr/>
          <p:nvPr/>
        </p:nvGrpSpPr>
        <p:grpSpPr>
          <a:xfrm>
            <a:off x="1435827" y="4632921"/>
            <a:ext cx="7543800" cy="5708650"/>
            <a:chOff x="1435827" y="4632921"/>
            <a:chExt cx="7543800" cy="5708650"/>
          </a:xfrm>
        </p:grpSpPr>
        <p:sp>
          <p:nvSpPr>
            <p:cNvPr id="7" name="object 7"/>
            <p:cNvSpPr/>
            <p:nvPr/>
          </p:nvSpPr>
          <p:spPr>
            <a:xfrm>
              <a:off x="1435827" y="4651971"/>
              <a:ext cx="7543800" cy="635"/>
            </a:xfrm>
            <a:custGeom>
              <a:avLst/>
              <a:gdLst/>
              <a:ahLst/>
              <a:cxnLst/>
              <a:rect l="l" t="t" r="r" b="b"/>
              <a:pathLst>
                <a:path w="7543800" h="635">
                  <a:moveTo>
                    <a:pt x="0" y="8"/>
                  </a:moveTo>
                  <a:lnTo>
                    <a:pt x="7543209" y="0"/>
                  </a:lnTo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60779" y="8445980"/>
              <a:ext cx="1962149" cy="18954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42118" y="-4308"/>
            <a:ext cx="8944881" cy="12862365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015365">
              <a:lnSpc>
                <a:spcPct val="100000"/>
              </a:lnSpc>
              <a:spcBef>
                <a:spcPts val="130"/>
              </a:spcBef>
            </a:pPr>
            <a:r>
              <a:rPr sz="7950" spc="-875" dirty="0"/>
              <a:t>CLASS</a:t>
            </a:r>
            <a:r>
              <a:rPr sz="7950" spc="105" dirty="0"/>
              <a:t> </a:t>
            </a:r>
            <a:r>
              <a:rPr sz="7950" spc="180" dirty="0"/>
              <a:t>3</a:t>
            </a:r>
            <a:r>
              <a:rPr sz="7950" spc="105" dirty="0"/>
              <a:t> </a:t>
            </a:r>
            <a:r>
              <a:rPr sz="7950" spc="-620" dirty="0"/>
              <a:t>E-</a:t>
            </a:r>
            <a:r>
              <a:rPr sz="7950" spc="-775" dirty="0"/>
              <a:t>BIKE</a:t>
            </a:r>
            <a:endParaRPr sz="7950"/>
          </a:p>
        </p:txBody>
      </p:sp>
      <p:sp>
        <p:nvSpPr>
          <p:cNvPr id="5" name="object 5"/>
          <p:cNvSpPr txBox="1"/>
          <p:nvPr/>
        </p:nvSpPr>
        <p:spPr>
          <a:xfrm>
            <a:off x="2275505" y="5275995"/>
            <a:ext cx="5212715" cy="225298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 marR="1624965">
              <a:lnSpc>
                <a:spcPts val="3479"/>
              </a:lnSpc>
              <a:spcBef>
                <a:spcPts val="320"/>
              </a:spcBef>
            </a:pPr>
            <a:r>
              <a:rPr sz="3000" spc="60" dirty="0">
                <a:latin typeface="Lucida Sans"/>
                <a:cs typeface="Lucida Sans"/>
              </a:rPr>
              <a:t>Pedal-</a:t>
            </a:r>
            <a:r>
              <a:rPr sz="3000" dirty="0">
                <a:latin typeface="Lucida Sans"/>
                <a:cs typeface="Lucida Sans"/>
              </a:rPr>
              <a:t>assist</a:t>
            </a:r>
            <a:r>
              <a:rPr sz="3000" spc="70" dirty="0">
                <a:latin typeface="Lucida Sans"/>
                <a:cs typeface="Lucida Sans"/>
              </a:rPr>
              <a:t> </a:t>
            </a:r>
            <a:r>
              <a:rPr sz="3000" spc="-20" dirty="0">
                <a:latin typeface="Lucida Sans"/>
                <a:cs typeface="Lucida Sans"/>
              </a:rPr>
              <a:t>only </a:t>
            </a:r>
            <a:r>
              <a:rPr sz="3000" dirty="0">
                <a:latin typeface="Lucida Sans"/>
                <a:cs typeface="Lucida Sans"/>
              </a:rPr>
              <a:t>Max</a:t>
            </a:r>
            <a:r>
              <a:rPr sz="3000" spc="-195" dirty="0">
                <a:latin typeface="Lucida Sans"/>
                <a:cs typeface="Lucida Sans"/>
              </a:rPr>
              <a:t> </a:t>
            </a:r>
            <a:r>
              <a:rPr sz="3000" dirty="0">
                <a:latin typeface="Lucida Sans"/>
                <a:cs typeface="Lucida Sans"/>
              </a:rPr>
              <a:t>speed:</a:t>
            </a:r>
            <a:r>
              <a:rPr sz="3000" spc="-195" dirty="0">
                <a:latin typeface="Lucida Sans"/>
                <a:cs typeface="Lucida Sans"/>
              </a:rPr>
              <a:t> </a:t>
            </a:r>
            <a:r>
              <a:rPr sz="3000" spc="-20" dirty="0">
                <a:latin typeface="Lucida Sans"/>
                <a:cs typeface="Lucida Sans"/>
              </a:rPr>
              <a:t>28</a:t>
            </a:r>
            <a:r>
              <a:rPr sz="3000" spc="-195" dirty="0">
                <a:latin typeface="Lucida Sans"/>
                <a:cs typeface="Lucida Sans"/>
              </a:rPr>
              <a:t> </a:t>
            </a:r>
            <a:r>
              <a:rPr sz="3000" spc="-80" dirty="0">
                <a:latin typeface="Lucida Sans"/>
                <a:cs typeface="Lucida Sans"/>
              </a:rPr>
              <a:t>mph</a:t>
            </a:r>
            <a:endParaRPr sz="3000" dirty="0">
              <a:latin typeface="Lucida Sans"/>
              <a:cs typeface="Lucida Sans"/>
            </a:endParaRPr>
          </a:p>
          <a:p>
            <a:pPr marL="12700" marR="5080">
              <a:lnSpc>
                <a:spcPts val="3479"/>
              </a:lnSpc>
              <a:spcBef>
                <a:spcPts val="5"/>
              </a:spcBef>
            </a:pPr>
            <a:r>
              <a:rPr sz="3000" dirty="0">
                <a:latin typeface="Lucida Sans"/>
                <a:cs typeface="Lucida Sans"/>
              </a:rPr>
              <a:t>Not</a:t>
            </a:r>
            <a:r>
              <a:rPr sz="3000" spc="-175" dirty="0">
                <a:latin typeface="Lucida Sans"/>
                <a:cs typeface="Lucida Sans"/>
              </a:rPr>
              <a:t> </a:t>
            </a:r>
            <a:r>
              <a:rPr sz="3000" spc="-20" dirty="0">
                <a:latin typeface="Lucida Sans"/>
                <a:cs typeface="Lucida Sans"/>
              </a:rPr>
              <a:t>allowed</a:t>
            </a:r>
            <a:r>
              <a:rPr sz="3000" spc="-175" dirty="0">
                <a:latin typeface="Lucida Sans"/>
                <a:cs typeface="Lucida Sans"/>
              </a:rPr>
              <a:t> </a:t>
            </a:r>
            <a:r>
              <a:rPr sz="3000" spc="-55" dirty="0">
                <a:latin typeface="Lucida Sans"/>
                <a:cs typeface="Lucida Sans"/>
              </a:rPr>
              <a:t>on</a:t>
            </a:r>
            <a:r>
              <a:rPr sz="3000" spc="-175" dirty="0">
                <a:latin typeface="Lucida Sans"/>
                <a:cs typeface="Lucida Sans"/>
              </a:rPr>
              <a:t> </a:t>
            </a:r>
            <a:r>
              <a:rPr sz="3000" spc="-45" dirty="0">
                <a:latin typeface="Lucida Sans"/>
                <a:cs typeface="Lucida Sans"/>
              </a:rPr>
              <a:t>bike</a:t>
            </a:r>
            <a:r>
              <a:rPr sz="3000" spc="-175" dirty="0">
                <a:latin typeface="Lucida Sans"/>
                <a:cs typeface="Lucida Sans"/>
              </a:rPr>
              <a:t> </a:t>
            </a:r>
            <a:r>
              <a:rPr sz="3000" spc="-10" dirty="0">
                <a:latin typeface="Lucida Sans"/>
                <a:cs typeface="Lucida Sans"/>
              </a:rPr>
              <a:t>paths </a:t>
            </a:r>
            <a:r>
              <a:rPr sz="3000" spc="-120" dirty="0">
                <a:latin typeface="Lucida Sans"/>
                <a:cs typeface="Lucida Sans"/>
              </a:rPr>
              <a:t>Minimum </a:t>
            </a:r>
            <a:r>
              <a:rPr sz="3000" spc="-45" dirty="0">
                <a:latin typeface="Lucida Sans"/>
                <a:cs typeface="Lucida Sans"/>
              </a:rPr>
              <a:t>rider</a:t>
            </a:r>
            <a:r>
              <a:rPr sz="3000" spc="-150" dirty="0">
                <a:latin typeface="Lucida Sans"/>
                <a:cs typeface="Lucida Sans"/>
              </a:rPr>
              <a:t> </a:t>
            </a:r>
            <a:r>
              <a:rPr sz="3000" dirty="0">
                <a:latin typeface="Lucida Sans"/>
                <a:cs typeface="Lucida Sans"/>
              </a:rPr>
              <a:t>age:</a:t>
            </a:r>
            <a:r>
              <a:rPr sz="3000" spc="-135" dirty="0">
                <a:latin typeface="Lucida Sans"/>
                <a:cs typeface="Lucida Sans"/>
              </a:rPr>
              <a:t> </a:t>
            </a:r>
            <a:r>
              <a:rPr sz="3000" spc="-330" dirty="0">
                <a:latin typeface="Lucida Sans"/>
                <a:cs typeface="Lucida Sans"/>
              </a:rPr>
              <a:t>16 </a:t>
            </a:r>
            <a:r>
              <a:rPr sz="3000" spc="-20" dirty="0">
                <a:latin typeface="Lucida Sans"/>
                <a:cs typeface="Lucida Sans"/>
              </a:rPr>
              <a:t>Helmet</a:t>
            </a:r>
            <a:r>
              <a:rPr sz="3000" spc="-215" dirty="0">
                <a:latin typeface="Lucida Sans"/>
                <a:cs typeface="Lucida Sans"/>
              </a:rPr>
              <a:t> </a:t>
            </a:r>
            <a:r>
              <a:rPr sz="3000" spc="-35" dirty="0">
                <a:latin typeface="Lucida Sans"/>
                <a:cs typeface="Lucida Sans"/>
              </a:rPr>
              <a:t>required</a:t>
            </a:r>
            <a:r>
              <a:rPr sz="3000" spc="-190" dirty="0">
                <a:latin typeface="Lucida Sans"/>
                <a:cs typeface="Lucida Sans"/>
              </a:rPr>
              <a:t> </a:t>
            </a:r>
            <a:r>
              <a:rPr sz="3000" spc="-20" dirty="0">
                <a:latin typeface="Lucida Sans"/>
                <a:cs typeface="Lucida Sans"/>
              </a:rPr>
              <a:t>for</a:t>
            </a:r>
            <a:r>
              <a:rPr sz="3000" spc="-195" dirty="0">
                <a:latin typeface="Lucida Sans"/>
                <a:cs typeface="Lucida Sans"/>
              </a:rPr>
              <a:t> </a:t>
            </a:r>
            <a:r>
              <a:rPr sz="3000" spc="-70" dirty="0">
                <a:latin typeface="Lucida Sans"/>
                <a:cs typeface="Lucida Sans"/>
              </a:rPr>
              <a:t>all</a:t>
            </a:r>
            <a:r>
              <a:rPr sz="3000" spc="-165" dirty="0">
                <a:latin typeface="Lucida Sans"/>
                <a:cs typeface="Lucida Sans"/>
              </a:rPr>
              <a:t> </a:t>
            </a:r>
            <a:r>
              <a:rPr sz="3000" spc="-30" dirty="0">
                <a:latin typeface="Lucida Sans"/>
                <a:cs typeface="Lucida Sans"/>
              </a:rPr>
              <a:t>riders</a:t>
            </a:r>
            <a:endParaRPr sz="3000" dirty="0">
              <a:latin typeface="Lucida Sans"/>
              <a:cs typeface="Lucida San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435827" y="4632921"/>
            <a:ext cx="7543800" cy="5699125"/>
            <a:chOff x="1435827" y="4632921"/>
            <a:chExt cx="7543800" cy="5699125"/>
          </a:xfrm>
        </p:grpSpPr>
        <p:sp>
          <p:nvSpPr>
            <p:cNvPr id="7" name="object 7"/>
            <p:cNvSpPr/>
            <p:nvPr/>
          </p:nvSpPr>
          <p:spPr>
            <a:xfrm>
              <a:off x="1435827" y="4651971"/>
              <a:ext cx="7543800" cy="635"/>
            </a:xfrm>
            <a:custGeom>
              <a:avLst/>
              <a:gdLst/>
              <a:ahLst/>
              <a:cxnLst/>
              <a:rect l="l" t="t" r="r" b="b"/>
              <a:pathLst>
                <a:path w="7543800" h="635">
                  <a:moveTo>
                    <a:pt x="0" y="8"/>
                  </a:moveTo>
                  <a:lnTo>
                    <a:pt x="7543209" y="0"/>
                  </a:lnTo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60779" y="8436432"/>
              <a:ext cx="1962149" cy="18954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2">
            <a:extLst>
              <a:ext uri="{FF2B5EF4-FFF2-40B4-BE49-F238E27FC236}">
                <a16:creationId xmlns:a16="http://schemas.microsoft.com/office/drawing/2014/main" id="{658331F2-F6C6-3873-FC09-706987C758F9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0287000" cy="12858749"/>
          </a:xfrm>
          <a:prstGeom prst="rect">
            <a:avLst/>
          </a:prstGeom>
        </p:spPr>
      </p:pic>
      <p:pic>
        <p:nvPicPr>
          <p:cNvPr id="4" name="Picture 3" descr="Understanding Ebike Classes and Their Legal Status – HOVSCO">
            <a:extLst>
              <a:ext uri="{FF2B5EF4-FFF2-40B4-BE49-F238E27FC236}">
                <a16:creationId xmlns:a16="http://schemas.microsoft.com/office/drawing/2014/main" id="{7164CFBB-2C3E-04AC-C65C-7B33B0AA5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3076575"/>
            <a:ext cx="97536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69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7000" cy="128587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8798" y="-4308"/>
            <a:ext cx="9338200" cy="12862365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0978" rIns="0" bIns="0" rtlCol="0">
            <a:spAutoFit/>
          </a:bodyPr>
          <a:lstStyle/>
          <a:p>
            <a:pPr marL="235585">
              <a:lnSpc>
                <a:spcPct val="100000"/>
              </a:lnSpc>
              <a:spcBef>
                <a:spcPts val="125"/>
              </a:spcBef>
            </a:pPr>
            <a:r>
              <a:rPr sz="7250" spc="-835" dirty="0"/>
              <a:t>COMMON</a:t>
            </a:r>
            <a:r>
              <a:rPr sz="7250" spc="100" dirty="0"/>
              <a:t> </a:t>
            </a:r>
            <a:r>
              <a:rPr sz="7250" spc="-740" dirty="0"/>
              <a:t>VIOLATIONS</a:t>
            </a:r>
            <a:endParaRPr sz="7250" dirty="0"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1168384" y="4882719"/>
            <a:ext cx="8470915" cy="4222592"/>
          </a:xfrm>
          <a:prstGeom prst="rect">
            <a:avLst/>
          </a:prstGeom>
        </p:spPr>
        <p:txBody>
          <a:bodyPr vert="horz" wrap="square" lIns="0" tIns="270980" rIns="0" bIns="0" rtlCol="0">
            <a:spAutoFit/>
          </a:bodyPr>
          <a:lstStyle/>
          <a:p>
            <a:pPr marL="12700">
              <a:lnSpc>
                <a:spcPts val="4040"/>
              </a:lnSpc>
              <a:spcBef>
                <a:spcPts val="125"/>
              </a:spcBef>
            </a:pPr>
            <a:r>
              <a:rPr sz="2400" spc="-285" dirty="0">
                <a:solidFill>
                  <a:srgbClr val="FF0000"/>
                </a:solidFill>
                <a:latin typeface="Segoe UI Symbol"/>
                <a:cs typeface="Segoe UI Symbol"/>
              </a:rPr>
              <a:t>❌</a:t>
            </a:r>
            <a:r>
              <a:rPr sz="2400" spc="-20" dirty="0">
                <a:latin typeface="Segoe UI Symbol"/>
                <a:cs typeface="Segoe UI Symbol"/>
              </a:rPr>
              <a:t> </a:t>
            </a:r>
            <a:r>
              <a:rPr sz="2400" spc="-100" dirty="0"/>
              <a:t>Riding </a:t>
            </a:r>
            <a:r>
              <a:rPr sz="2400" dirty="0"/>
              <a:t>e-bikes</a:t>
            </a:r>
            <a:r>
              <a:rPr sz="2400" spc="-95" dirty="0"/>
              <a:t> </a:t>
            </a:r>
            <a:r>
              <a:rPr sz="2400" spc="-50" dirty="0"/>
              <a:t>without</a:t>
            </a:r>
            <a:r>
              <a:rPr sz="2400" spc="-95" dirty="0"/>
              <a:t> </a:t>
            </a:r>
            <a:r>
              <a:rPr sz="2400" dirty="0"/>
              <a:t>a</a:t>
            </a:r>
            <a:r>
              <a:rPr sz="2400" spc="-100" dirty="0"/>
              <a:t> </a:t>
            </a:r>
            <a:r>
              <a:rPr sz="2400" spc="-10" dirty="0"/>
              <a:t>helmet</a:t>
            </a:r>
            <a:endParaRPr sz="2400" dirty="0">
              <a:latin typeface="Segoe UI Symbol"/>
              <a:cs typeface="Segoe UI Symbol"/>
            </a:endParaRPr>
          </a:p>
          <a:p>
            <a:pPr marL="12700">
              <a:lnSpc>
                <a:spcPts val="3825"/>
              </a:lnSpc>
            </a:pPr>
            <a:r>
              <a:rPr sz="2400" spc="-285" dirty="0">
                <a:solidFill>
                  <a:srgbClr val="FF0000"/>
                </a:solidFill>
                <a:latin typeface="Segoe UI Symbol"/>
                <a:cs typeface="Segoe UI Symbol"/>
              </a:rPr>
              <a:t>❌</a:t>
            </a:r>
            <a:r>
              <a:rPr sz="2400" spc="-45" dirty="0">
                <a:latin typeface="Segoe UI Symbol"/>
                <a:cs typeface="Segoe UI Symbol"/>
              </a:rPr>
              <a:t> </a:t>
            </a:r>
            <a:r>
              <a:rPr sz="2400" dirty="0"/>
              <a:t>Underage</a:t>
            </a:r>
            <a:r>
              <a:rPr sz="2400" spc="-160" dirty="0"/>
              <a:t> </a:t>
            </a:r>
            <a:r>
              <a:rPr sz="2400" spc="-30" dirty="0"/>
              <a:t>riders</a:t>
            </a:r>
            <a:r>
              <a:rPr sz="2400" spc="-140" dirty="0"/>
              <a:t> </a:t>
            </a:r>
            <a:r>
              <a:rPr sz="2400" spc="-65" dirty="0"/>
              <a:t>on</a:t>
            </a:r>
            <a:r>
              <a:rPr sz="2400" spc="-135" dirty="0"/>
              <a:t> </a:t>
            </a:r>
            <a:r>
              <a:rPr sz="2400" dirty="0"/>
              <a:t>Class</a:t>
            </a:r>
            <a:r>
              <a:rPr sz="2400" spc="-140" dirty="0"/>
              <a:t> </a:t>
            </a:r>
            <a:r>
              <a:rPr sz="2400" dirty="0"/>
              <a:t>3</a:t>
            </a:r>
            <a:r>
              <a:rPr sz="2400" spc="-140" dirty="0"/>
              <a:t> </a:t>
            </a:r>
            <a:r>
              <a:rPr sz="2400" dirty="0"/>
              <a:t>e-</a:t>
            </a:r>
            <a:r>
              <a:rPr sz="2400" spc="-10" dirty="0"/>
              <a:t>bikes</a:t>
            </a:r>
            <a:endParaRPr sz="2400" dirty="0">
              <a:latin typeface="Segoe UI Symbol"/>
              <a:cs typeface="Segoe UI Symbol"/>
            </a:endParaRPr>
          </a:p>
          <a:p>
            <a:pPr marL="12700">
              <a:lnSpc>
                <a:spcPts val="3825"/>
              </a:lnSpc>
            </a:pPr>
            <a:r>
              <a:rPr sz="2400" spc="-285" dirty="0">
                <a:solidFill>
                  <a:srgbClr val="FF0000"/>
                </a:solidFill>
                <a:latin typeface="Segoe UI Symbol"/>
                <a:cs typeface="Segoe UI Symbol"/>
              </a:rPr>
              <a:t>❌</a:t>
            </a:r>
            <a:r>
              <a:rPr sz="2400" spc="-45" dirty="0">
                <a:latin typeface="Segoe UI Symbol"/>
                <a:cs typeface="Segoe UI Symbol"/>
              </a:rPr>
              <a:t> </a:t>
            </a:r>
            <a:r>
              <a:rPr sz="2400" dirty="0"/>
              <a:t>Speeding</a:t>
            </a:r>
            <a:r>
              <a:rPr sz="2400" spc="-185" dirty="0"/>
              <a:t> </a:t>
            </a:r>
            <a:r>
              <a:rPr sz="2400" spc="-95" dirty="0"/>
              <a:t>through</a:t>
            </a:r>
            <a:r>
              <a:rPr sz="2400" spc="-150" dirty="0"/>
              <a:t> </a:t>
            </a:r>
            <a:r>
              <a:rPr sz="2400" spc="-10" dirty="0"/>
              <a:t>stop</a:t>
            </a:r>
            <a:r>
              <a:rPr sz="2400" spc="-150" dirty="0"/>
              <a:t> </a:t>
            </a:r>
            <a:r>
              <a:rPr sz="2400" spc="-10" dirty="0"/>
              <a:t>signs</a:t>
            </a:r>
            <a:r>
              <a:rPr lang="en-US" sz="2400" spc="-10" dirty="0"/>
              <a:t>, stunts, reckless riding</a:t>
            </a:r>
            <a:endParaRPr sz="2400" dirty="0">
              <a:latin typeface="Segoe UI Symbol"/>
              <a:cs typeface="Segoe UI Symbol"/>
            </a:endParaRPr>
          </a:p>
          <a:p>
            <a:pPr marL="12700" marR="1761489">
              <a:lnSpc>
                <a:spcPts val="3829"/>
              </a:lnSpc>
              <a:spcBef>
                <a:spcPts val="270"/>
              </a:spcBef>
            </a:pPr>
            <a:r>
              <a:rPr sz="2400" spc="-285" dirty="0">
                <a:solidFill>
                  <a:srgbClr val="FF0000"/>
                </a:solidFill>
                <a:latin typeface="Segoe UI Symbol"/>
                <a:cs typeface="Segoe UI Symbol"/>
              </a:rPr>
              <a:t>❌</a:t>
            </a:r>
            <a:r>
              <a:rPr sz="2400" spc="-45" dirty="0">
                <a:solidFill>
                  <a:srgbClr val="FF0000"/>
                </a:solidFill>
                <a:latin typeface="Segoe UI Symbol"/>
                <a:cs typeface="Segoe UI Symbol"/>
              </a:rPr>
              <a:t> </a:t>
            </a:r>
            <a:r>
              <a:rPr sz="2400" spc="-100" dirty="0"/>
              <a:t>Riding</a:t>
            </a:r>
            <a:r>
              <a:rPr sz="2400" spc="-165" dirty="0"/>
              <a:t> </a:t>
            </a:r>
            <a:r>
              <a:rPr sz="2400" spc="-65" dirty="0"/>
              <a:t>on</a:t>
            </a:r>
            <a:r>
              <a:rPr sz="2400" spc="-190" dirty="0"/>
              <a:t> </a:t>
            </a:r>
            <a:r>
              <a:rPr sz="2400" spc="-10" dirty="0"/>
              <a:t>sidewalks</a:t>
            </a:r>
            <a:r>
              <a:rPr sz="2400" spc="-155" dirty="0"/>
              <a:t> </a:t>
            </a:r>
            <a:r>
              <a:rPr sz="2400" spc="-10" dirty="0"/>
              <a:t>whe</a:t>
            </a:r>
            <a:r>
              <a:rPr lang="en-US" sz="2400" spc="-10" dirty="0"/>
              <a:t>n prohibited  </a:t>
            </a:r>
            <a:endParaRPr sz="2400" dirty="0">
              <a:latin typeface="Segoe UI Symbol"/>
              <a:cs typeface="Segoe UI Symbol"/>
            </a:endParaRPr>
          </a:p>
          <a:p>
            <a:pPr marL="12700">
              <a:lnSpc>
                <a:spcPts val="3545"/>
              </a:lnSpc>
            </a:pPr>
            <a:r>
              <a:rPr sz="2400" spc="-100" dirty="0">
                <a:solidFill>
                  <a:srgbClr val="FF0000"/>
                </a:solidFill>
                <a:latin typeface="Segoe UI Symbol"/>
                <a:cs typeface="Segoe UI Symbol"/>
              </a:rPr>
              <a:t>❌</a:t>
            </a:r>
            <a:r>
              <a:rPr sz="2400" spc="-100" dirty="0"/>
              <a:t>No</a:t>
            </a:r>
            <a:r>
              <a:rPr sz="2400" spc="-150" dirty="0"/>
              <a:t> </a:t>
            </a:r>
            <a:r>
              <a:rPr sz="2400" spc="-10" dirty="0"/>
              <a:t>helmets</a:t>
            </a:r>
            <a:endParaRPr sz="2400" dirty="0">
              <a:latin typeface="Segoe UI Symbol"/>
              <a:cs typeface="Segoe UI Symbol"/>
            </a:endParaRPr>
          </a:p>
          <a:p>
            <a:pPr marL="12700">
              <a:lnSpc>
                <a:spcPts val="3825"/>
              </a:lnSpc>
            </a:pPr>
            <a:r>
              <a:rPr sz="2400" spc="-100" dirty="0">
                <a:solidFill>
                  <a:srgbClr val="FF0000"/>
                </a:solidFill>
                <a:latin typeface="Segoe UI Symbol"/>
                <a:cs typeface="Segoe UI Symbol"/>
              </a:rPr>
              <a:t>❌</a:t>
            </a:r>
            <a:r>
              <a:rPr sz="2400" spc="-100" dirty="0"/>
              <a:t>No</a:t>
            </a:r>
            <a:r>
              <a:rPr sz="2400" spc="-160" dirty="0"/>
              <a:t> </a:t>
            </a:r>
            <a:r>
              <a:rPr sz="2400" spc="-45" dirty="0"/>
              <a:t>parent</a:t>
            </a:r>
            <a:r>
              <a:rPr sz="2400" spc="-160" dirty="0"/>
              <a:t> </a:t>
            </a:r>
            <a:r>
              <a:rPr sz="2400" spc="-10" dirty="0"/>
              <a:t>supervision</a:t>
            </a:r>
            <a:endParaRPr sz="2400" dirty="0">
              <a:latin typeface="Segoe UI Symbol"/>
              <a:cs typeface="Segoe UI Symbol"/>
            </a:endParaRPr>
          </a:p>
          <a:p>
            <a:pPr marL="12700" marR="1101090">
              <a:lnSpc>
                <a:spcPts val="3820"/>
              </a:lnSpc>
              <a:spcBef>
                <a:spcPts val="275"/>
              </a:spcBef>
            </a:pPr>
            <a:r>
              <a:rPr sz="2400" spc="-70" dirty="0">
                <a:solidFill>
                  <a:srgbClr val="FF0000"/>
                </a:solidFill>
                <a:latin typeface="Segoe UI Symbol"/>
                <a:cs typeface="Segoe UI Symbol"/>
              </a:rPr>
              <a:t>❌</a:t>
            </a:r>
            <a:r>
              <a:rPr sz="2400" spc="-70" dirty="0"/>
              <a:t>Not</a:t>
            </a:r>
            <a:r>
              <a:rPr sz="2400" spc="-170" dirty="0"/>
              <a:t> </a:t>
            </a:r>
            <a:r>
              <a:rPr sz="2400" spc="-90" dirty="0"/>
              <a:t>knowing</a:t>
            </a:r>
            <a:r>
              <a:rPr sz="2400" spc="-165" dirty="0"/>
              <a:t> </a:t>
            </a:r>
            <a:r>
              <a:rPr sz="2400" spc="-65" dirty="0"/>
              <a:t>C</a:t>
            </a:r>
            <a:r>
              <a:rPr lang="en-US" sz="2400" spc="-65" dirty="0"/>
              <a:t>.V.C.</a:t>
            </a:r>
            <a:r>
              <a:rPr sz="2400" spc="-40" dirty="0"/>
              <a:t> </a:t>
            </a:r>
            <a:r>
              <a:rPr lang="en-US" sz="2400" spc="35" dirty="0"/>
              <a:t>l</a:t>
            </a:r>
            <a:r>
              <a:rPr sz="2400" spc="35" dirty="0"/>
              <a:t>aws</a:t>
            </a:r>
            <a:endParaRPr lang="en-US" sz="2400" spc="35" dirty="0"/>
          </a:p>
          <a:p>
            <a:pPr marL="12700" marR="1101090">
              <a:lnSpc>
                <a:spcPts val="3820"/>
              </a:lnSpc>
              <a:spcBef>
                <a:spcPts val="275"/>
              </a:spcBef>
            </a:pPr>
            <a:endParaRPr sz="2400" dirty="0">
              <a:latin typeface="Segoe UI Symbol"/>
              <a:cs typeface="Segoe UI Symbo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23470" y="4863670"/>
            <a:ext cx="8315959" cy="6557009"/>
            <a:chOff x="1023470" y="4863670"/>
            <a:chExt cx="8315959" cy="6557009"/>
          </a:xfrm>
        </p:grpSpPr>
        <p:sp>
          <p:nvSpPr>
            <p:cNvPr id="7" name="object 7"/>
            <p:cNvSpPr/>
            <p:nvPr/>
          </p:nvSpPr>
          <p:spPr>
            <a:xfrm>
              <a:off x="1042519" y="4882719"/>
              <a:ext cx="8277859" cy="5715"/>
            </a:xfrm>
            <a:custGeom>
              <a:avLst/>
              <a:gdLst/>
              <a:ahLst/>
              <a:cxnLst/>
              <a:rect l="l" t="t" r="r" b="b"/>
              <a:pathLst>
                <a:path w="8277859" h="5714">
                  <a:moveTo>
                    <a:pt x="0" y="0"/>
                  </a:moveTo>
                  <a:lnTo>
                    <a:pt x="8277348" y="5241"/>
                  </a:lnTo>
                </a:path>
              </a:pathLst>
            </a:custGeom>
            <a:ln w="38097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60779" y="9524711"/>
              <a:ext cx="1962149" cy="18954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eego X3 / X3 Pro All-Terrain Electric Dirt Bike with Pedals, X3 Pro (50Ah) / 5-Year">
            <a:extLst>
              <a:ext uri="{FF2B5EF4-FFF2-40B4-BE49-F238E27FC236}">
                <a16:creationId xmlns:a16="http://schemas.microsoft.com/office/drawing/2014/main" id="{55A021B0-E3C1-1A7E-49BB-957130F59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86999" cy="1285874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745BA79-6E30-E1A6-B10F-9861DC08F606}"/>
              </a:ext>
            </a:extLst>
          </p:cNvPr>
          <p:cNvSpPr/>
          <p:nvPr/>
        </p:nvSpPr>
        <p:spPr>
          <a:xfrm>
            <a:off x="1104900" y="4067175"/>
            <a:ext cx="8610599" cy="6477000"/>
          </a:xfrm>
          <a:prstGeom prst="roundRect">
            <a:avLst>
              <a:gd name="adj" fmla="val 4475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C000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20BA4D1-7E2C-04D4-9573-0345BFEB2291}"/>
              </a:ext>
            </a:extLst>
          </p:cNvPr>
          <p:cNvSpPr/>
          <p:nvPr/>
        </p:nvSpPr>
        <p:spPr>
          <a:xfrm>
            <a:off x="876299" y="3686175"/>
            <a:ext cx="8610599" cy="6705600"/>
          </a:xfrm>
          <a:prstGeom prst="roundRect">
            <a:avLst>
              <a:gd name="adj" fmla="val 438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42D39C-75DA-871A-7E10-B9B9B0AFA6B6}"/>
              </a:ext>
            </a:extLst>
          </p:cNvPr>
          <p:cNvSpPr txBox="1"/>
          <p:nvPr/>
        </p:nvSpPr>
        <p:spPr>
          <a:xfrm>
            <a:off x="876299" y="3838575"/>
            <a:ext cx="861059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ELECTRONIC </a:t>
            </a:r>
            <a:r>
              <a:rPr lang="en-US" sz="4400" dirty="0">
                <a:latin typeface="Arial Narrow" panose="020B0606020202030204" pitchFamily="34" charset="0"/>
              </a:rPr>
              <a:t>MOTORCYCLES</a:t>
            </a:r>
          </a:p>
          <a:p>
            <a:pPr algn="l"/>
            <a:endParaRPr lang="en-US" sz="4400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Arial Narrow" panose="020B0606020202030204" pitchFamily="34" charset="0"/>
              </a:rPr>
              <a:t>Not designed with pedals from the manufacturer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Arial Narrow" panose="020B0606020202030204" pitchFamily="34" charset="0"/>
              </a:rPr>
              <a:t>Over 750 watts and/or capable of traveling over 28 m.p.h.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 Narrow" panose="020B0606020202030204" pitchFamily="34" charset="0"/>
              </a:rPr>
              <a:t>Prohibited operation anywhere in the city per F.M.C. 14-804 (off-road design)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 Narrow" panose="020B0606020202030204" pitchFamily="34" charset="0"/>
              </a:rPr>
              <a:t>If ridden on any roadway must comply with all lighting, registration, and licensing requirements set forth in the C.V.C.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 Narrow" panose="020B0606020202030204" pitchFamily="34" charset="0"/>
              </a:rPr>
              <a:t>Subject to impound per C.V.C. 22651(o) if not properly registered</a:t>
            </a:r>
          </a:p>
          <a:p>
            <a:pPr algn="l"/>
            <a:endParaRPr lang="en-US" sz="4400" dirty="0">
              <a:latin typeface="Arial Narrow" panose="020B0606020202030204" pitchFamily="34" charset="0"/>
            </a:endParaRPr>
          </a:p>
        </p:txBody>
      </p:sp>
      <p:grpSp>
        <p:nvGrpSpPr>
          <p:cNvPr id="15" name="object 6">
            <a:extLst>
              <a:ext uri="{FF2B5EF4-FFF2-40B4-BE49-F238E27FC236}">
                <a16:creationId xmlns:a16="http://schemas.microsoft.com/office/drawing/2014/main" id="{799B5DBD-6F9B-78A3-EFC4-9B4B2D9E47AC}"/>
              </a:ext>
            </a:extLst>
          </p:cNvPr>
          <p:cNvGrpSpPr/>
          <p:nvPr/>
        </p:nvGrpSpPr>
        <p:grpSpPr>
          <a:xfrm>
            <a:off x="1023470" y="4863670"/>
            <a:ext cx="8315959" cy="6557009"/>
            <a:chOff x="1023470" y="4863670"/>
            <a:chExt cx="8315959" cy="6557009"/>
          </a:xfrm>
        </p:grpSpPr>
        <p:sp>
          <p:nvSpPr>
            <p:cNvPr id="16" name="object 7">
              <a:extLst>
                <a:ext uri="{FF2B5EF4-FFF2-40B4-BE49-F238E27FC236}">
                  <a16:creationId xmlns:a16="http://schemas.microsoft.com/office/drawing/2014/main" id="{192217EB-5619-EC44-2F2E-987934F903B0}"/>
                </a:ext>
              </a:extLst>
            </p:cNvPr>
            <p:cNvSpPr/>
            <p:nvPr/>
          </p:nvSpPr>
          <p:spPr>
            <a:xfrm>
              <a:off x="1042519" y="4882719"/>
              <a:ext cx="8277859" cy="5715"/>
            </a:xfrm>
            <a:custGeom>
              <a:avLst/>
              <a:gdLst/>
              <a:ahLst/>
              <a:cxnLst/>
              <a:rect l="l" t="t" r="r" b="b"/>
              <a:pathLst>
                <a:path w="8277859" h="5714">
                  <a:moveTo>
                    <a:pt x="0" y="0"/>
                  </a:moveTo>
                  <a:lnTo>
                    <a:pt x="8277348" y="5241"/>
                  </a:lnTo>
                </a:path>
              </a:pathLst>
            </a:custGeom>
            <a:ln w="38097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8">
              <a:extLst>
                <a:ext uri="{FF2B5EF4-FFF2-40B4-BE49-F238E27FC236}">
                  <a16:creationId xmlns:a16="http://schemas.microsoft.com/office/drawing/2014/main" id="{75255E52-AD59-92BC-A9C2-2DBB087C7DD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60779" y="9524711"/>
              <a:ext cx="1962149" cy="18954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5794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6999" cy="128587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14052" y="-4308"/>
            <a:ext cx="9072946" cy="12862365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71683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-800" dirty="0"/>
              <a:t>SAFETY</a:t>
            </a:r>
            <a:r>
              <a:rPr spc="90" dirty="0"/>
              <a:t> </a:t>
            </a:r>
            <a:r>
              <a:rPr spc="-725" dirty="0"/>
              <a:t>STARTS</a:t>
            </a:r>
            <a:r>
              <a:rPr spc="95" dirty="0"/>
              <a:t> </a:t>
            </a:r>
            <a:r>
              <a:rPr spc="-755" dirty="0"/>
              <a:t>AT</a:t>
            </a:r>
            <a:r>
              <a:rPr spc="95" dirty="0"/>
              <a:t> </a:t>
            </a:r>
            <a:r>
              <a:rPr spc="-844" dirty="0"/>
              <a:t>HOME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660703" y="5100076"/>
            <a:ext cx="6601459" cy="5468805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641350">
              <a:lnSpc>
                <a:spcPts val="3829"/>
              </a:lnSpc>
              <a:spcBef>
                <a:spcPts val="745"/>
              </a:spcBef>
            </a:pPr>
            <a:r>
              <a:rPr sz="3700" spc="-409" dirty="0">
                <a:solidFill>
                  <a:srgbClr val="00B050"/>
                </a:solidFill>
                <a:latin typeface="Segoe UI Symbol"/>
                <a:cs typeface="Segoe UI Symbol"/>
              </a:rPr>
              <a:t>✅</a:t>
            </a:r>
            <a:r>
              <a:rPr sz="3700" spc="-90" dirty="0">
                <a:latin typeface="Segoe UI Symbol"/>
                <a:cs typeface="Segoe UI Symbol"/>
              </a:rPr>
              <a:t> </a:t>
            </a:r>
            <a:r>
              <a:rPr sz="3300" spc="-135" dirty="0">
                <a:latin typeface="Lucida Sans"/>
                <a:cs typeface="Lucida Sans"/>
              </a:rPr>
              <a:t>Talk</a:t>
            </a:r>
            <a:r>
              <a:rPr sz="3300" spc="-13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to</a:t>
            </a:r>
            <a:r>
              <a:rPr sz="3300" spc="-260" dirty="0">
                <a:latin typeface="Lucida Sans"/>
                <a:cs typeface="Lucida Sans"/>
              </a:rPr>
              <a:t> </a:t>
            </a:r>
            <a:r>
              <a:rPr sz="3300" spc="-50" dirty="0">
                <a:latin typeface="Lucida Sans"/>
                <a:cs typeface="Lucida Sans"/>
              </a:rPr>
              <a:t>child</a:t>
            </a:r>
            <a:r>
              <a:rPr lang="en-US" sz="3300" spc="-50" dirty="0">
                <a:latin typeface="Lucida Sans"/>
                <a:cs typeface="Lucida Sans"/>
              </a:rPr>
              <a:t>ren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sz="3300" spc="-35" dirty="0">
                <a:latin typeface="Lucida Sans"/>
                <a:cs typeface="Lucida Sans"/>
              </a:rPr>
              <a:t>about</a:t>
            </a:r>
            <a:r>
              <a:rPr sz="3300" spc="-180" dirty="0">
                <a:latin typeface="Lucida Sans"/>
                <a:cs typeface="Lucida Sans"/>
              </a:rPr>
              <a:t> </a:t>
            </a:r>
            <a:r>
              <a:rPr sz="3300" spc="-25" dirty="0">
                <a:latin typeface="Lucida Sans"/>
                <a:cs typeface="Lucida Sans"/>
              </a:rPr>
              <a:t>the </a:t>
            </a:r>
            <a:r>
              <a:rPr sz="3300" spc="-50" dirty="0">
                <a:latin typeface="Lucida Sans"/>
                <a:cs typeface="Lucida Sans"/>
              </a:rPr>
              <a:t>rules</a:t>
            </a:r>
            <a:r>
              <a:rPr sz="3300" spc="-195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of</a:t>
            </a:r>
            <a:r>
              <a:rPr sz="3300" spc="-19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the</a:t>
            </a:r>
            <a:r>
              <a:rPr sz="3300" spc="-195" dirty="0">
                <a:latin typeface="Lucida Sans"/>
                <a:cs typeface="Lucida Sans"/>
              </a:rPr>
              <a:t> </a:t>
            </a:r>
            <a:r>
              <a:rPr sz="3300" spc="-20" dirty="0">
                <a:latin typeface="Lucida Sans"/>
                <a:cs typeface="Lucida Sans"/>
              </a:rPr>
              <a:t>road</a:t>
            </a:r>
            <a:endParaRPr sz="3300" dirty="0">
              <a:latin typeface="Lucida Sans"/>
              <a:cs typeface="Lucida Sans"/>
            </a:endParaRPr>
          </a:p>
          <a:p>
            <a:pPr marL="12700">
              <a:lnSpc>
                <a:spcPts val="3685"/>
              </a:lnSpc>
            </a:pPr>
            <a:r>
              <a:rPr sz="3700" spc="-409" dirty="0">
                <a:solidFill>
                  <a:srgbClr val="00B050"/>
                </a:solidFill>
                <a:latin typeface="Segoe UI Symbol"/>
                <a:cs typeface="Segoe UI Symbol"/>
              </a:rPr>
              <a:t>✅</a:t>
            </a:r>
            <a:r>
              <a:rPr sz="3700" spc="-90" dirty="0">
                <a:latin typeface="Segoe UI Symbol"/>
                <a:cs typeface="Segoe UI Symbol"/>
              </a:rPr>
              <a:t> </a:t>
            </a:r>
            <a:r>
              <a:rPr sz="3300" dirty="0">
                <a:latin typeface="Lucida Sans"/>
                <a:cs typeface="Lucida Sans"/>
              </a:rPr>
              <a:t>Make</a:t>
            </a:r>
            <a:r>
              <a:rPr sz="3300" spc="-145" dirty="0">
                <a:latin typeface="Lucida Sans"/>
                <a:cs typeface="Lucida Sans"/>
              </a:rPr>
              <a:t> </a:t>
            </a:r>
            <a:r>
              <a:rPr sz="3300" spc="-20" dirty="0">
                <a:latin typeface="Lucida Sans"/>
                <a:cs typeface="Lucida Sans"/>
              </a:rPr>
              <a:t>sure</a:t>
            </a:r>
            <a:r>
              <a:rPr sz="3300" spc="-13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e-bike</a:t>
            </a:r>
            <a:r>
              <a:rPr lang="en-US" sz="3300" dirty="0">
                <a:latin typeface="Lucida Sans"/>
                <a:cs typeface="Lucida Sans"/>
              </a:rPr>
              <a:t>s</a:t>
            </a:r>
            <a:r>
              <a:rPr sz="3300" spc="-130" dirty="0">
                <a:latin typeface="Lucida Sans"/>
                <a:cs typeface="Lucida Sans"/>
              </a:rPr>
              <a:t> </a:t>
            </a:r>
            <a:r>
              <a:rPr lang="en-US" sz="3300" spc="-130" dirty="0">
                <a:latin typeface="Lucida Sans"/>
                <a:cs typeface="Lucida Sans"/>
              </a:rPr>
              <a:t>are</a:t>
            </a:r>
            <a:r>
              <a:rPr sz="3300" spc="-130" dirty="0">
                <a:latin typeface="Lucida Sans"/>
                <a:cs typeface="Lucida Sans"/>
              </a:rPr>
              <a:t> </a:t>
            </a:r>
            <a:r>
              <a:rPr sz="3300" spc="95" dirty="0">
                <a:latin typeface="Lucida Sans"/>
                <a:cs typeface="Lucida Sans"/>
              </a:rPr>
              <a:t>age-</a:t>
            </a:r>
            <a:endParaRPr sz="3300" dirty="0">
              <a:latin typeface="Lucida Sans"/>
              <a:cs typeface="Lucida Sans"/>
            </a:endParaRPr>
          </a:p>
          <a:p>
            <a:pPr marL="12700">
              <a:lnSpc>
                <a:spcPts val="3585"/>
              </a:lnSpc>
            </a:pPr>
            <a:r>
              <a:rPr sz="3300" spc="-50" dirty="0">
                <a:latin typeface="Lucida Sans"/>
                <a:cs typeface="Lucida Sans"/>
              </a:rPr>
              <a:t>appropriate</a:t>
            </a:r>
            <a:r>
              <a:rPr sz="3300" spc="-21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and</a:t>
            </a:r>
            <a:r>
              <a:rPr sz="3300" spc="-204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compliant</a:t>
            </a:r>
            <a:endParaRPr sz="3300" dirty="0">
              <a:latin typeface="Lucida Sans"/>
              <a:cs typeface="Lucida Sans"/>
            </a:endParaRPr>
          </a:p>
          <a:p>
            <a:pPr marL="12700">
              <a:lnSpc>
                <a:spcPts val="3865"/>
              </a:lnSpc>
            </a:pPr>
            <a:r>
              <a:rPr sz="3700" spc="-409" dirty="0">
                <a:solidFill>
                  <a:srgbClr val="00B050"/>
                </a:solidFill>
                <a:latin typeface="Segoe UI Symbol"/>
                <a:cs typeface="Segoe UI Symbol"/>
              </a:rPr>
              <a:t>✅</a:t>
            </a:r>
            <a:r>
              <a:rPr sz="3700" spc="-90" dirty="0">
                <a:latin typeface="Segoe UI Symbol"/>
                <a:cs typeface="Segoe UI Symbol"/>
              </a:rPr>
              <a:t> </a:t>
            </a:r>
            <a:r>
              <a:rPr sz="3300" dirty="0">
                <a:latin typeface="Lucida Sans"/>
                <a:cs typeface="Lucida Sans"/>
              </a:rPr>
              <a:t>Always</a:t>
            </a:r>
            <a:r>
              <a:rPr sz="3300" spc="-130" dirty="0">
                <a:latin typeface="Lucida Sans"/>
                <a:cs typeface="Lucida Sans"/>
              </a:rPr>
              <a:t> </a:t>
            </a:r>
            <a:r>
              <a:rPr sz="3300" spc="-75" dirty="0">
                <a:latin typeface="Lucida Sans"/>
                <a:cs typeface="Lucida Sans"/>
              </a:rPr>
              <a:t>require</a:t>
            </a:r>
            <a:r>
              <a:rPr sz="3300" spc="-125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a</a:t>
            </a:r>
            <a:r>
              <a:rPr sz="3300" spc="-125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helmet</a:t>
            </a:r>
            <a:endParaRPr sz="3300" dirty="0">
              <a:latin typeface="Lucida Sans"/>
              <a:cs typeface="Lucida Sans"/>
            </a:endParaRPr>
          </a:p>
          <a:p>
            <a:pPr marL="12700" marR="111125">
              <a:lnSpc>
                <a:spcPts val="3829"/>
              </a:lnSpc>
              <a:spcBef>
                <a:spcPts val="330"/>
              </a:spcBef>
            </a:pPr>
            <a:r>
              <a:rPr sz="3700" spc="-409" dirty="0">
                <a:solidFill>
                  <a:srgbClr val="00B050"/>
                </a:solidFill>
                <a:latin typeface="Segoe UI Symbol"/>
                <a:cs typeface="Segoe UI Symbol"/>
              </a:rPr>
              <a:t>✅</a:t>
            </a:r>
            <a:r>
              <a:rPr sz="3700" spc="-60" dirty="0">
                <a:latin typeface="Segoe UI Symbol"/>
                <a:cs typeface="Segoe UI Symbol"/>
              </a:rPr>
              <a:t> </a:t>
            </a:r>
            <a:r>
              <a:rPr sz="3300" dirty="0">
                <a:latin typeface="Lucida Sans"/>
                <a:cs typeface="Lucida Sans"/>
              </a:rPr>
              <a:t>Supervise</a:t>
            </a:r>
            <a:r>
              <a:rPr sz="3300" spc="-90" dirty="0">
                <a:latin typeface="Lucida Sans"/>
                <a:cs typeface="Lucida Sans"/>
              </a:rPr>
              <a:t> </a:t>
            </a:r>
            <a:r>
              <a:rPr sz="3300" spc="-55" dirty="0">
                <a:latin typeface="Lucida Sans"/>
                <a:cs typeface="Lucida Sans"/>
              </a:rPr>
              <a:t>younger</a:t>
            </a:r>
            <a:r>
              <a:rPr sz="3300" spc="-90" dirty="0">
                <a:latin typeface="Lucida Sans"/>
                <a:cs typeface="Lucida Sans"/>
              </a:rPr>
              <a:t> </a:t>
            </a:r>
            <a:r>
              <a:rPr sz="3300" spc="-30" dirty="0">
                <a:latin typeface="Lucida Sans"/>
                <a:cs typeface="Lucida Sans"/>
              </a:rPr>
              <a:t>riders</a:t>
            </a:r>
            <a:r>
              <a:rPr sz="3300" spc="-85" dirty="0">
                <a:latin typeface="Lucida Sans"/>
                <a:cs typeface="Lucida Sans"/>
              </a:rPr>
              <a:t> </a:t>
            </a:r>
            <a:r>
              <a:rPr sz="3300" spc="-25" dirty="0">
                <a:latin typeface="Lucida Sans"/>
                <a:cs typeface="Lucida Sans"/>
              </a:rPr>
              <a:t>or </a:t>
            </a:r>
            <a:r>
              <a:rPr sz="3300" spc="-20" dirty="0">
                <a:latin typeface="Lucida Sans"/>
                <a:cs typeface="Lucida Sans"/>
              </a:rPr>
              <a:t>restrict</a:t>
            </a:r>
            <a:r>
              <a:rPr sz="3300" spc="-190" dirty="0">
                <a:latin typeface="Lucida Sans"/>
                <a:cs typeface="Lucida Sans"/>
              </a:rPr>
              <a:t> </a:t>
            </a:r>
            <a:r>
              <a:rPr sz="3300" spc="-55" dirty="0">
                <a:latin typeface="Lucida Sans"/>
                <a:cs typeface="Lucida Sans"/>
              </a:rPr>
              <a:t>them</a:t>
            </a:r>
            <a:r>
              <a:rPr sz="3300" spc="-17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to</a:t>
            </a:r>
            <a:r>
              <a:rPr sz="3300" spc="-170" dirty="0">
                <a:latin typeface="Lucida Sans"/>
                <a:cs typeface="Lucida Sans"/>
              </a:rPr>
              <a:t> </a:t>
            </a:r>
            <a:r>
              <a:rPr sz="3300" dirty="0">
                <a:latin typeface="Lucida Sans"/>
                <a:cs typeface="Lucida Sans"/>
              </a:rPr>
              <a:t>safe</a:t>
            </a:r>
            <a:r>
              <a:rPr sz="3300" spc="-170" dirty="0">
                <a:latin typeface="Lucida Sans"/>
                <a:cs typeface="Lucida Sans"/>
              </a:rPr>
              <a:t> </a:t>
            </a:r>
            <a:r>
              <a:rPr sz="3300" spc="-110" dirty="0">
                <a:latin typeface="Lucida Sans"/>
                <a:cs typeface="Lucida Sans"/>
              </a:rPr>
              <a:t>riding</a:t>
            </a:r>
            <a:r>
              <a:rPr sz="3300" spc="-155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areas</a:t>
            </a:r>
            <a:endParaRPr sz="3300" dirty="0">
              <a:latin typeface="Lucida Sans"/>
              <a:cs typeface="Lucida Sans"/>
            </a:endParaRPr>
          </a:p>
          <a:p>
            <a:pPr marL="213360" marR="5080" algn="ctr">
              <a:lnSpc>
                <a:spcPts val="3820"/>
              </a:lnSpc>
              <a:spcBef>
                <a:spcPts val="3825"/>
              </a:spcBef>
            </a:pPr>
            <a:r>
              <a:rPr lang="en-US" sz="3300" dirty="0">
                <a:latin typeface="Lucida Sans"/>
                <a:cs typeface="Lucida Sans"/>
              </a:rPr>
              <a:t>Parents </a:t>
            </a:r>
            <a:r>
              <a:rPr sz="3300" dirty="0">
                <a:latin typeface="Lucida Sans"/>
                <a:cs typeface="Lucida Sans"/>
              </a:rPr>
              <a:t>are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sz="3300" spc="-40" dirty="0">
                <a:latin typeface="Lucida Sans"/>
                <a:cs typeface="Lucida Sans"/>
              </a:rPr>
              <a:t>responsible </a:t>
            </a:r>
            <a:r>
              <a:rPr sz="3300" spc="-65" dirty="0">
                <a:latin typeface="Lucida Sans"/>
                <a:cs typeface="Lucida Sans"/>
              </a:rPr>
              <a:t>for</a:t>
            </a:r>
            <a:r>
              <a:rPr sz="3300" spc="-180" dirty="0">
                <a:latin typeface="Lucida Sans"/>
                <a:cs typeface="Lucida Sans"/>
              </a:rPr>
              <a:t> </a:t>
            </a:r>
            <a:r>
              <a:rPr sz="3300" spc="-85" dirty="0">
                <a:latin typeface="Lucida Sans"/>
                <a:cs typeface="Lucida Sans"/>
              </a:rPr>
              <a:t>helping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lang="en-US" sz="3300" spc="-175" dirty="0">
                <a:latin typeface="Lucida Sans"/>
                <a:cs typeface="Lucida Sans"/>
              </a:rPr>
              <a:t>c</a:t>
            </a:r>
            <a:r>
              <a:rPr sz="3300" spc="-50" dirty="0">
                <a:latin typeface="Lucida Sans"/>
                <a:cs typeface="Lucida Sans"/>
              </a:rPr>
              <a:t>hild</a:t>
            </a:r>
            <a:r>
              <a:rPr lang="en-US" sz="3300" spc="-50" dirty="0">
                <a:latin typeface="Lucida Sans"/>
                <a:cs typeface="Lucida Sans"/>
              </a:rPr>
              <a:t>ren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sz="3300" spc="-45" dirty="0">
                <a:latin typeface="Lucida Sans"/>
                <a:cs typeface="Lucida Sans"/>
              </a:rPr>
              <a:t>ride</a:t>
            </a:r>
            <a:r>
              <a:rPr sz="3300" spc="-175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safely </a:t>
            </a:r>
            <a:r>
              <a:rPr sz="3300" dirty="0">
                <a:latin typeface="Lucida Sans"/>
                <a:cs typeface="Lucida Sans"/>
              </a:rPr>
              <a:t>and</a:t>
            </a:r>
            <a:r>
              <a:rPr sz="3300" spc="-240" dirty="0">
                <a:latin typeface="Lucida Sans"/>
                <a:cs typeface="Lucida Sans"/>
              </a:rPr>
              <a:t> </a:t>
            </a:r>
            <a:r>
              <a:rPr sz="3300" spc="-10" dirty="0">
                <a:latin typeface="Lucida Sans"/>
                <a:cs typeface="Lucida Sans"/>
              </a:rPr>
              <a:t>legally</a:t>
            </a:r>
            <a:endParaRPr sz="3300" dirty="0">
              <a:latin typeface="Lucida Sans"/>
              <a:cs typeface="Lucida San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307774" y="4823018"/>
            <a:ext cx="7543800" cy="7669530"/>
            <a:chOff x="1307774" y="4823018"/>
            <a:chExt cx="7543800" cy="7669530"/>
          </a:xfrm>
        </p:grpSpPr>
        <p:sp>
          <p:nvSpPr>
            <p:cNvPr id="7" name="object 7"/>
            <p:cNvSpPr/>
            <p:nvPr/>
          </p:nvSpPr>
          <p:spPr>
            <a:xfrm>
              <a:off x="1307774" y="4842068"/>
              <a:ext cx="7543800" cy="635"/>
            </a:xfrm>
            <a:custGeom>
              <a:avLst/>
              <a:gdLst/>
              <a:ahLst/>
              <a:cxnLst/>
              <a:rect l="l" t="t" r="r" b="b"/>
              <a:pathLst>
                <a:path w="7543800" h="635">
                  <a:moveTo>
                    <a:pt x="0" y="8"/>
                  </a:moveTo>
                  <a:lnTo>
                    <a:pt x="7543209" y="0"/>
                  </a:lnTo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60779" y="10597060"/>
              <a:ext cx="1962149" cy="18954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0943FC2-71A8-EA4A-5BEA-C7626E957BF4}"/>
              </a:ext>
            </a:extLst>
          </p:cNvPr>
          <p:cNvSpPr txBox="1"/>
          <p:nvPr/>
        </p:nvSpPr>
        <p:spPr>
          <a:xfrm>
            <a:off x="342900" y="5706100"/>
            <a:ext cx="9601200" cy="144655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chemeClr val="bg1"/>
                </a:solidFill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7107581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</TotalTime>
  <Words>329</Words>
  <Application>Microsoft Office PowerPoint</Application>
  <PresentationFormat>Custom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Narrow</vt:lpstr>
      <vt:lpstr>Lucida Sans</vt:lpstr>
      <vt:lpstr>Segoe UI Symbol</vt:lpstr>
      <vt:lpstr>Office Theme</vt:lpstr>
      <vt:lpstr>E-BIKES</vt:lpstr>
      <vt:lpstr>CALIFORNIA ASSEMBLY BILL 1096 (2015) </vt:lpstr>
      <vt:lpstr>CLASS 1 E-BIKE </vt:lpstr>
      <vt:lpstr>CLASS 2 E-BIKE</vt:lpstr>
      <vt:lpstr>CLASS 3 E-BIKE</vt:lpstr>
      <vt:lpstr>PowerPoint Presentation</vt:lpstr>
      <vt:lpstr>COMMON VIOLATIONS</vt:lpstr>
      <vt:lpstr>PowerPoint Presentation</vt:lpstr>
      <vt:lpstr>SAFETY STARTS AT HOME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e-bikes</dc:title>
  <dc:creator>Fresno Police Department</dc:creator>
  <cp:keywords>DAGuI2uDyjE,BAGXIZfvQRA,0</cp:keywords>
  <cp:lastModifiedBy>Toni Machado</cp:lastModifiedBy>
  <cp:revision>3</cp:revision>
  <dcterms:created xsi:type="dcterms:W3CDTF">2026-07-20T16:24:06Z</dcterms:created>
  <dcterms:modified xsi:type="dcterms:W3CDTF">2026-07-22T18:02:34Z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2025-07-25T00:00:00Z</vt:filetime>
  </property>
  <property fmtid="{D5CDD505-2E9C-101B-9397-08002B2CF9AE}" pid="3" name="Creator">
    <vt:lpwstr>Canva</vt:lpwstr>
  </property>
  <property fmtid="{D5CDD505-2E9C-101B-9397-08002B2CF9AE}" pid="4" name="LastSaved">
    <vt:filetime>2026-07-20T00:00:00Z</vt:filetime>
  </property>
  <property fmtid="{D5CDD505-2E9C-101B-9397-08002B2CF9AE}" pid="5" name="Producer">
    <vt:lpwstr>Canva</vt:lpwstr>
  </property>
</Properties>
</file>